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300" r:id="rId2"/>
    <p:sldId id="256" r:id="rId3"/>
    <p:sldId id="760" r:id="rId4"/>
    <p:sldId id="259" r:id="rId5"/>
    <p:sldId id="788" r:id="rId6"/>
    <p:sldId id="637" r:id="rId7"/>
    <p:sldId id="787" r:id="rId8"/>
    <p:sldId id="775" r:id="rId9"/>
    <p:sldId id="675" r:id="rId10"/>
    <p:sldId id="763" r:id="rId11"/>
    <p:sldId id="704" r:id="rId12"/>
    <p:sldId id="530" r:id="rId13"/>
    <p:sldId id="761" r:id="rId14"/>
    <p:sldId id="774" r:id="rId15"/>
    <p:sldId id="782" r:id="rId16"/>
    <p:sldId id="783" r:id="rId17"/>
    <p:sldId id="674" r:id="rId18"/>
    <p:sldId id="422" r:id="rId19"/>
    <p:sldId id="776" r:id="rId20"/>
    <p:sldId id="507" r:id="rId21"/>
    <p:sldId id="765" r:id="rId22"/>
    <p:sldId id="668" r:id="rId23"/>
    <p:sldId id="778" r:id="rId24"/>
    <p:sldId id="790" r:id="rId25"/>
    <p:sldId id="792" r:id="rId26"/>
    <p:sldId id="733" r:id="rId27"/>
    <p:sldId id="491" r:id="rId28"/>
    <p:sldId id="793" r:id="rId29"/>
    <p:sldId id="779" r:id="rId30"/>
    <p:sldId id="495" r:id="rId31"/>
    <p:sldId id="261" r:id="rId32"/>
    <p:sldId id="798" r:id="rId33"/>
    <p:sldId id="799" r:id="rId34"/>
    <p:sldId id="800" r:id="rId35"/>
    <p:sldId id="801" r:id="rId36"/>
    <p:sldId id="803" r:id="rId37"/>
    <p:sldId id="802" r:id="rId38"/>
    <p:sldId id="795" r:id="rId39"/>
    <p:sldId id="662" r:id="rId40"/>
    <p:sldId id="626" r:id="rId41"/>
    <p:sldId id="768" r:id="rId42"/>
    <p:sldId id="796" r:id="rId43"/>
    <p:sldId id="707" r:id="rId44"/>
    <p:sldId id="756" r:id="rId45"/>
    <p:sldId id="267" r:id="rId46"/>
    <p:sldId id="715" r:id="rId47"/>
    <p:sldId id="797" r:id="rId48"/>
    <p:sldId id="759"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5C7151F-DF61-0F45-B5A5-4CE7955F33FC}">
          <p14:sldIdLst>
            <p14:sldId id="300"/>
            <p14:sldId id="256"/>
            <p14:sldId id="760"/>
            <p14:sldId id="259"/>
            <p14:sldId id="788"/>
          </p14:sldIdLst>
        </p14:section>
        <p14:section name="Outpatient Guidelines" id="{65551193-7EE5-CF43-885E-4208580281D3}">
          <p14:sldIdLst>
            <p14:sldId id="637"/>
            <p14:sldId id="787"/>
            <p14:sldId id="775"/>
            <p14:sldId id="675"/>
            <p14:sldId id="763"/>
          </p14:sldIdLst>
        </p14:section>
        <p14:section name="Inpatient Admissions" id="{0BB3A48C-86FE-F14E-BA71-8D0A51570BC5}">
          <p14:sldIdLst>
            <p14:sldId id="704"/>
            <p14:sldId id="530"/>
            <p14:sldId id="761"/>
            <p14:sldId id="774"/>
            <p14:sldId id="782"/>
            <p14:sldId id="783"/>
            <p14:sldId id="674"/>
            <p14:sldId id="422"/>
            <p14:sldId id="776"/>
            <p14:sldId id="507"/>
            <p14:sldId id="765"/>
            <p14:sldId id="668"/>
          </p14:sldIdLst>
        </p14:section>
        <p14:section name="Who gets hypercapnic respiratory failure?" id="{8DBD4F5B-6F2D-BF40-8B0A-00E89998D4F7}">
          <p14:sldIdLst>
            <p14:sldId id="778"/>
            <p14:sldId id="790"/>
            <p14:sldId id="792"/>
            <p14:sldId id="733"/>
            <p14:sldId id="491"/>
            <p14:sldId id="793"/>
            <p14:sldId id="779"/>
            <p14:sldId id="495"/>
          </p14:sldIdLst>
        </p14:section>
        <p14:section name="Our Research" id="{0C0D92BE-E28D-6249-A596-34880C4CEA09}">
          <p14:sldIdLst>
            <p14:sldId id="261"/>
            <p14:sldId id="798"/>
            <p14:sldId id="799"/>
            <p14:sldId id="800"/>
            <p14:sldId id="801"/>
            <p14:sldId id="803"/>
            <p14:sldId id="802"/>
          </p14:sldIdLst>
        </p14:section>
        <p14:section name="How could we do it better?" id="{850A1AF3-0AD4-8144-A543-B0D91305090D}">
          <p14:sldIdLst>
            <p14:sldId id="795"/>
            <p14:sldId id="662"/>
            <p14:sldId id="626"/>
            <p14:sldId id="768"/>
            <p14:sldId id="796"/>
            <p14:sldId id="707"/>
            <p14:sldId id="756"/>
            <p14:sldId id="267"/>
            <p14:sldId id="715"/>
            <p14:sldId id="797"/>
            <p14:sldId id="75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47"/>
    <p:restoredTop sz="87883"/>
  </p:normalViewPr>
  <p:slideViewPr>
    <p:cSldViewPr snapToGrid="0">
      <p:cViewPr varScale="1">
        <p:scale>
          <a:sx n="80" d="100"/>
          <a:sy n="80" d="100"/>
        </p:scale>
        <p:origin x="208" y="5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0E8B7-B464-1F41-A0FB-46827526DDF4}" type="datetimeFigureOut">
              <a:rPr lang="en-US" smtClean="0"/>
              <a:t>3/28/23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D2BE23-960F-E643-8832-4EA367A333D5}" type="slidenum">
              <a:rPr lang="en-US" smtClean="0"/>
              <a:t>‹#›</a:t>
            </a:fld>
            <a:endParaRPr lang="en-US"/>
          </a:p>
        </p:txBody>
      </p:sp>
    </p:spTree>
    <p:extLst>
      <p:ext uri="{BB962C8B-B14F-4D97-AF65-F5344CB8AC3E}">
        <p14:creationId xmlns:p14="http://schemas.microsoft.com/office/powerpoint/2010/main" val="4007563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ncbi.nlm.nih.gov/pmc/articles/PMC6680300/#bib74" TargetMode="External"/><Relationship Id="rId3" Type="http://schemas.openxmlformats.org/officeDocument/2006/relationships/hyperlink" Target="https://www.ncbi.nlm.nih.gov/pmc/articles/PMC6680300/#bib19" TargetMode="External"/><Relationship Id="rId7" Type="http://schemas.openxmlformats.org/officeDocument/2006/relationships/hyperlink" Target="https://www.ncbi.nlm.nih.gov/pmc/articles/PMC6680300/#bib70"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ncbi.nlm.nih.gov/pmc/articles/PMC6680300/#bib65" TargetMode="External"/><Relationship Id="rId5" Type="http://schemas.openxmlformats.org/officeDocument/2006/relationships/hyperlink" Target="https://www.ncbi.nlm.nih.gov/pmc/articles/PMC6680300/#bib22" TargetMode="External"/><Relationship Id="rId4" Type="http://schemas.openxmlformats.org/officeDocument/2006/relationships/hyperlink" Target="https://www.ncbi.nlm.nih.gov/pmc/articles/PMC6680300/#bib2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ubmed.ncbi.nlm.nih.gov/3462420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fharrell.com/post/classification"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nature.com/articles/s41591-022-01843-x#Fig1" TargetMode="External"/><Relationship Id="rId5" Type="http://schemas.openxmlformats.org/officeDocument/2006/relationships/hyperlink" Target="https://www.atsjournals.org/doi/full/10.1164/rccm.202204-0628LE" TargetMode="External"/><Relationship Id="rId4" Type="http://schemas.openxmlformats.org/officeDocument/2006/relationships/hyperlink" Target="https://discourse.datamethods.org/t/observations-on-big-data-precision-health-and-machine-learning/6061"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tsjournals.org/doi/full/10.1513/AnnalsATS.202009-1171A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ubmed.ncbi.nlm.nih.gov/2550395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2BE23-960F-E643-8832-4EA367A333D5}" type="slidenum">
              <a:rPr lang="en-US" smtClean="0"/>
              <a:t>1</a:t>
            </a:fld>
            <a:endParaRPr lang="en-US"/>
          </a:p>
        </p:txBody>
      </p:sp>
    </p:spTree>
    <p:extLst>
      <p:ext uri="{BB962C8B-B14F-4D97-AF65-F5344CB8AC3E}">
        <p14:creationId xmlns:p14="http://schemas.microsoft.com/office/powerpoint/2010/main" val="947114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www.atsjournals.org</a:t>
            </a:r>
            <a:r>
              <a:rPr lang="en-US" dirty="0"/>
              <a:t>/</a:t>
            </a:r>
            <a:r>
              <a:rPr lang="en-US" dirty="0" err="1"/>
              <a:t>doi</a:t>
            </a:r>
            <a:r>
              <a:rPr lang="en-US" dirty="0"/>
              <a:t>/full/10.1164/rccm.202108-1912LE?af=R</a:t>
            </a:r>
          </a:p>
          <a:p>
            <a:endParaRPr lang="en-US" dirty="0"/>
          </a:p>
          <a:p>
            <a:r>
              <a:rPr lang="en-US" dirty="0"/>
              <a:t>Limitations: unable to assess comorbidities or causes</a:t>
            </a:r>
          </a:p>
          <a:p>
            <a:r>
              <a:rPr lang="en-US" dirty="0"/>
              <a:t>Blood gasses may </a:t>
            </a:r>
            <a:r>
              <a:rPr lang="en-US"/>
              <a:t>undersampble</a:t>
            </a:r>
            <a:endParaRPr lang="en-US" dirty="0"/>
          </a:p>
        </p:txBody>
      </p:sp>
      <p:sp>
        <p:nvSpPr>
          <p:cNvPr id="4" name="Slide Number Placeholder 3"/>
          <p:cNvSpPr>
            <a:spLocks noGrp="1"/>
          </p:cNvSpPr>
          <p:nvPr>
            <p:ph type="sldNum" sz="quarter" idx="5"/>
          </p:nvPr>
        </p:nvSpPr>
        <p:spPr/>
        <p:txBody>
          <a:bodyPr/>
          <a:lstStyle/>
          <a:p>
            <a:fld id="{7FEF6E43-8843-3C4A-AF2D-55B51A30D05D}" type="slidenum">
              <a:rPr lang="en-US" smtClean="0"/>
              <a:t>12</a:t>
            </a:fld>
            <a:endParaRPr lang="en-US"/>
          </a:p>
        </p:txBody>
      </p:sp>
    </p:spTree>
    <p:extLst>
      <p:ext uri="{BB962C8B-B14F-4D97-AF65-F5344CB8AC3E}">
        <p14:creationId xmlns:p14="http://schemas.microsoft.com/office/powerpoint/2010/main" val="2867370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13</a:t>
            </a:fld>
            <a:endParaRPr lang="en-US"/>
          </a:p>
        </p:txBody>
      </p:sp>
    </p:spTree>
    <p:extLst>
      <p:ext uri="{BB962C8B-B14F-4D97-AF65-F5344CB8AC3E}">
        <p14:creationId xmlns:p14="http://schemas.microsoft.com/office/powerpoint/2010/main" val="243604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ERS summary: https://</a:t>
            </a:r>
            <a:r>
              <a:rPr lang="en-US" dirty="0" err="1"/>
              <a:t>err.ersjournals.com</a:t>
            </a:r>
            <a:r>
              <a:rPr lang="en-US" dirty="0"/>
              <a:t>/content/28/151/180097</a:t>
            </a:r>
          </a:p>
          <a:p>
            <a:r>
              <a:rPr lang="en-US" dirty="0"/>
              <a:t>Either </a:t>
            </a:r>
            <a:r>
              <a:rPr lang="en-US" b="1" dirty="0"/>
              <a:t>diagnosed </a:t>
            </a:r>
            <a:r>
              <a:rPr lang="en-US" dirty="0"/>
              <a:t>at: </a:t>
            </a:r>
          </a:p>
          <a:p>
            <a:r>
              <a:rPr lang="en-US" dirty="0"/>
              <a:t>1. 30-70% diagnosed during respiratory decompensation, often not at the first one. (Reportedly, affects 50% of hospitalized patients with BMI over 50) 9, 26, 29, 60, 69</a:t>
            </a:r>
          </a:p>
          <a:p>
            <a:r>
              <a:rPr lang="en-US" dirty="0"/>
              <a:t>2. Or at the time of escalation outpatient care to a pulmonologist or sleep medicine physician. (Presentation resembles OSAS)</a:t>
            </a:r>
          </a:p>
          <a:p>
            <a:pPr marL="0" indent="0">
              <a:buNone/>
            </a:pPr>
            <a:r>
              <a:rPr lang="en-US" dirty="0"/>
              <a:t>The cohorts (depending how they are identified) seem to have significant differences</a:t>
            </a:r>
          </a:p>
          <a:p>
            <a:pPr marL="0" indent="0">
              <a:buNone/>
            </a:pPr>
            <a:endParaRPr lang="en-US" dirty="0"/>
          </a:p>
          <a:p>
            <a:r>
              <a:rPr lang="en-US" sz="1200" kern="1200" dirty="0">
                <a:solidFill>
                  <a:schemeClr val="tx1"/>
                </a:solidFill>
                <a:effectLst/>
                <a:latin typeface="+mn-lt"/>
                <a:ea typeface="+mn-ea"/>
                <a:cs typeface="+mn-cs"/>
              </a:rPr>
              <a:t>ERS 2016 Recommendations: </a:t>
            </a:r>
          </a:p>
          <a:p>
            <a:r>
              <a:rPr lang="en-US" sz="1200" kern="1200" dirty="0">
                <a:solidFill>
                  <a:schemeClr val="tx1"/>
                </a:solidFill>
                <a:effectLst/>
                <a:latin typeface="+mn-lt"/>
                <a:ea typeface="+mn-ea"/>
                <a:cs typeface="+mn-cs"/>
              </a:rPr>
              <a:t>“Statements</a:t>
            </a:r>
          </a:p>
          <a:p>
            <a:r>
              <a:rPr lang="en-US" sz="1200" kern="1200" dirty="0">
                <a:solidFill>
                  <a:schemeClr val="tx1"/>
                </a:solidFill>
                <a:effectLst/>
                <a:latin typeface="+mn-lt"/>
                <a:ea typeface="+mn-ea"/>
                <a:cs typeface="+mn-cs"/>
              </a:rPr>
              <a:t>1) Most Task Force members screen obese patients for OHS by sampling of blood gases (B), nocturnal transcutaneous PCO2 and/or determination of serum bicarbonate during wakefulness (C).</a:t>
            </a:r>
          </a:p>
          <a:p>
            <a:r>
              <a:rPr lang="en-US" sz="1200" kern="1200" dirty="0">
                <a:solidFill>
                  <a:schemeClr val="tx1"/>
                </a:solidFill>
                <a:effectLst/>
                <a:latin typeface="+mn-lt"/>
                <a:ea typeface="+mn-ea"/>
                <a:cs typeface="+mn-cs"/>
              </a:rPr>
              <a:t>2) Increases in PaCO2 or capillary PCO2, or marked elevations of transcutaneous PCO2 (as compared to baseline) during REM sleep indicate OHS (B).</a:t>
            </a:r>
          </a:p>
          <a:p>
            <a:r>
              <a:rPr lang="en-US" sz="1200" kern="1200" dirty="0">
                <a:solidFill>
                  <a:schemeClr val="tx1"/>
                </a:solidFill>
                <a:effectLst/>
                <a:latin typeface="+mn-lt"/>
                <a:ea typeface="+mn-ea"/>
                <a:cs typeface="+mn-cs"/>
              </a:rPr>
              <a:t>3) CPAP failure is higher in OHS as compared to OSAS (B).</a:t>
            </a:r>
          </a:p>
          <a:p>
            <a:r>
              <a:rPr lang="en-US" sz="1200" kern="1200" dirty="0">
                <a:solidFill>
                  <a:schemeClr val="tx1"/>
                </a:solidFill>
                <a:effectLst/>
                <a:latin typeface="+mn-lt"/>
                <a:ea typeface="+mn-ea"/>
                <a:cs typeface="+mn-cs"/>
              </a:rPr>
              <a:t>4) NIV during sleep improves hypoventilation, sleep, QoL and survival. NIV is superior to lifestyle counselling (B).</a:t>
            </a:r>
          </a:p>
          <a:p>
            <a:r>
              <a:rPr lang="en-US" sz="1200" kern="1200" dirty="0">
                <a:solidFill>
                  <a:schemeClr val="tx1"/>
                </a:solidFill>
                <a:effectLst/>
                <a:latin typeface="+mn-lt"/>
                <a:ea typeface="+mn-ea"/>
                <a:cs typeface="+mn-cs"/>
              </a:rPr>
              <a:t>5) OHS is associated with impaired ventilatory responses to hypercapnia and hypoxia, and increased cardiometabolic morbidity, which can be improved under NIV (B).</a:t>
            </a:r>
          </a:p>
          <a:p>
            <a:r>
              <a:rPr lang="en-US" sz="1200" kern="1200" dirty="0">
                <a:solidFill>
                  <a:schemeClr val="tx1"/>
                </a:solidFill>
                <a:effectLst/>
                <a:latin typeface="+mn-lt"/>
                <a:ea typeface="+mn-ea"/>
                <a:cs typeface="+mn-cs"/>
              </a:rPr>
              <a:t>6) NIV with pressure support and target volume ventilation are both effective. Comparative studies do not show superiority of one mode (B).</a:t>
            </a:r>
          </a:p>
          <a:p>
            <a:r>
              <a:rPr lang="en-US" sz="1200" kern="1200" dirty="0">
                <a:solidFill>
                  <a:schemeClr val="tx1"/>
                </a:solidFill>
                <a:effectLst/>
                <a:latin typeface="+mn-lt"/>
                <a:ea typeface="+mn-ea"/>
                <a:cs typeface="+mn-cs"/>
              </a:rPr>
              <a:t>7) Adherence of &gt;4 h per day to NIV is crucial for improving hypercapnia (B).</a:t>
            </a:r>
          </a:p>
          <a:p>
            <a:r>
              <a:rPr lang="en-US" sz="1200" kern="1200" dirty="0">
                <a:solidFill>
                  <a:schemeClr val="tx1"/>
                </a:solidFill>
                <a:effectLst/>
                <a:latin typeface="+mn-lt"/>
                <a:ea typeface="+mn-ea"/>
                <a:cs typeface="+mn-cs"/>
              </a:rPr>
              <a:t>8) Monotherapy with oxygen reduces ventilation and increases hypercapnia. Oxygen should only be applied as an adjunct to NIV (B).</a:t>
            </a:r>
          </a:p>
          <a:p>
            <a:r>
              <a:rPr lang="en-US" sz="1200" kern="1200" dirty="0">
                <a:solidFill>
                  <a:schemeClr val="tx1"/>
                </a:solidFill>
                <a:effectLst/>
                <a:latin typeface="+mn-lt"/>
                <a:ea typeface="+mn-ea"/>
                <a:cs typeface="+mn-cs"/>
              </a:rPr>
              <a:t>9) Bariatric surgery reduces body weight, improves lung function and </a:t>
            </a:r>
            <a:r>
              <a:rPr lang="en-US" sz="1200" kern="1200" dirty="0" err="1">
                <a:solidFill>
                  <a:schemeClr val="tx1"/>
                </a:solidFill>
                <a:effectLst/>
                <a:latin typeface="+mn-lt"/>
                <a:ea typeface="+mn-ea"/>
                <a:cs typeface="+mn-cs"/>
              </a:rPr>
              <a:t>normalises</a:t>
            </a:r>
            <a:r>
              <a:rPr lang="en-US" sz="1200" kern="1200" dirty="0">
                <a:solidFill>
                  <a:schemeClr val="tx1"/>
                </a:solidFill>
                <a:effectLst/>
                <a:latin typeface="+mn-lt"/>
                <a:ea typeface="+mn-ea"/>
                <a:cs typeface="+mn-cs"/>
              </a:rPr>
              <a:t> blood gases (C).”</a:t>
            </a:r>
          </a:p>
          <a:p>
            <a:pPr marL="0" indent="0">
              <a:buNone/>
            </a:pPr>
            <a:endParaRPr lang="en-US" dirty="0"/>
          </a:p>
          <a:p>
            <a:endParaRPr lang="en-US" dirty="0"/>
          </a:p>
          <a:p>
            <a:endParaRPr lang="en-US" dirty="0"/>
          </a:p>
          <a:p>
            <a:endParaRPr lang="en-US" dirty="0"/>
          </a:p>
          <a:p>
            <a:r>
              <a:rPr lang="en-US" dirty="0"/>
              <a:t> </a:t>
            </a:r>
            <a:r>
              <a:rPr lang="en-US" dirty="0" err="1"/>
              <a:t>Priou</a:t>
            </a:r>
            <a:r>
              <a:rPr lang="en-US" dirty="0"/>
              <a:t> P, Hamel J-F, Person C, et al. Long-term outcome of</a:t>
            </a:r>
          </a:p>
          <a:p>
            <a:r>
              <a:rPr lang="en-US" dirty="0"/>
              <a:t>noninvasive positive pressure ventilation for obesity hypoventilation</a:t>
            </a:r>
          </a:p>
          <a:p>
            <a:r>
              <a:rPr lang="en-US" dirty="0"/>
              <a:t>syndrome. Chest. 2010;138(1):84-90.</a:t>
            </a:r>
          </a:p>
          <a:p>
            <a:endParaRPr lang="en-US" dirty="0"/>
          </a:p>
          <a:p>
            <a:r>
              <a:rPr lang="en-US" dirty="0"/>
              <a:t>Pérez de Llano LA, Golpe R, Ortiz </a:t>
            </a:r>
            <a:r>
              <a:rPr lang="en-US" dirty="0" err="1"/>
              <a:t>Piquer</a:t>
            </a:r>
            <a:r>
              <a:rPr lang="en-US" dirty="0"/>
              <a:t> M, et al. Short-term and</a:t>
            </a:r>
          </a:p>
          <a:p>
            <a:r>
              <a:rPr lang="en-US" dirty="0"/>
              <a:t>long-term effects of nasal intermittent positive pressure ventilation</a:t>
            </a:r>
          </a:p>
          <a:p>
            <a:r>
              <a:rPr lang="en-US" dirty="0"/>
              <a:t>in patients with obesity-hypoventilation syndrome. Chest. 2005;</a:t>
            </a:r>
          </a:p>
          <a:p>
            <a:r>
              <a:rPr lang="en-US" dirty="0"/>
              <a:t>128(2):587-594.</a:t>
            </a:r>
          </a:p>
          <a:p>
            <a:endParaRPr lang="en-US" dirty="0"/>
          </a:p>
          <a:p>
            <a:endParaRPr lang="en-US" dirty="0"/>
          </a:p>
          <a:p>
            <a:endParaRPr lang="en-US" dirty="0"/>
          </a:p>
          <a:p>
            <a:endParaRPr lang="en-US" dirty="0"/>
          </a:p>
          <a:p>
            <a:r>
              <a:rPr lang="en-US" dirty="0"/>
              <a:t>ATS 2019: Short-term rates of hospitalization were reduced by PAP, but the event rate was low and data were reported in only one RCT (</a:t>
            </a:r>
            <a:r>
              <a:rPr lang="en-US" dirty="0">
                <a:hlinkClick r:id="rId3"/>
              </a:rPr>
              <a:t>19</a:t>
            </a:r>
            <a:r>
              <a:rPr lang="en-US" dirty="0"/>
              <a:t>). Longer-term data suggest high rates of hospitalization in patients with OHS on PAP but without a comparison group (data from five observational studies: 10% at 3 </a:t>
            </a:r>
            <a:r>
              <a:rPr lang="en-US" dirty="0" err="1"/>
              <a:t>mo</a:t>
            </a:r>
            <a:r>
              <a:rPr lang="en-US" dirty="0"/>
              <a:t> to 49% at 5 </a:t>
            </a:r>
            <a:r>
              <a:rPr lang="en-US" dirty="0" err="1"/>
              <a:t>yr</a:t>
            </a:r>
            <a:r>
              <a:rPr lang="en-US" dirty="0"/>
              <a:t>) (</a:t>
            </a:r>
            <a:r>
              <a:rPr lang="en-US" dirty="0">
                <a:hlinkClick r:id="rId4"/>
              </a:rPr>
              <a:t>20</a:t>
            </a:r>
            <a:r>
              <a:rPr lang="en-US" dirty="0"/>
              <a:t>, </a:t>
            </a:r>
            <a:r>
              <a:rPr lang="en-US" dirty="0">
                <a:hlinkClick r:id="rId5"/>
              </a:rPr>
              <a:t>22</a:t>
            </a:r>
            <a:r>
              <a:rPr lang="en-US" dirty="0"/>
              <a:t>, </a:t>
            </a:r>
            <a:r>
              <a:rPr lang="en-US" dirty="0">
                <a:hlinkClick r:id="rId6"/>
              </a:rPr>
              <a:t>65</a:t>
            </a:r>
            <a:r>
              <a:rPr lang="en-US" dirty="0"/>
              <a:t>, </a:t>
            </a:r>
            <a:r>
              <a:rPr lang="en-US" dirty="0">
                <a:hlinkClick r:id="rId7"/>
              </a:rPr>
              <a:t>70</a:t>
            </a:r>
            <a:r>
              <a:rPr lang="en-US" dirty="0"/>
              <a:t>, </a:t>
            </a:r>
            <a:r>
              <a:rPr lang="en-US" dirty="0">
                <a:hlinkClick r:id="rId8"/>
              </a:rPr>
              <a:t>74</a:t>
            </a:r>
            <a:r>
              <a:rPr lang="en-US" dirty="0"/>
              <a:t>).</a:t>
            </a:r>
          </a:p>
          <a:p>
            <a:r>
              <a:rPr lang="en-US" dirty="0"/>
              <a:t>19 – Masa, thorax: https://</a:t>
            </a:r>
            <a:r>
              <a:rPr lang="en-US" dirty="0" err="1"/>
              <a:t>www.ncbi.nlm.nih.gov</a:t>
            </a:r>
            <a:r>
              <a:rPr lang="en-US" dirty="0"/>
              <a:t>/</a:t>
            </a:r>
            <a:r>
              <a:rPr lang="en-US" dirty="0" err="1"/>
              <a:t>pubmed</a:t>
            </a:r>
            <a:r>
              <a:rPr lang="en-US" dirty="0"/>
              <a:t>/27406165/</a:t>
            </a:r>
          </a:p>
          <a:p>
            <a:endParaRPr lang="en-US" dirty="0"/>
          </a:p>
          <a:p>
            <a:r>
              <a:rPr lang="en-US" dirty="0"/>
              <a:t>20 – Masa, lancet https://</a:t>
            </a:r>
            <a:r>
              <a:rPr lang="en-US" dirty="0" err="1"/>
              <a:t>www.ncbi.nlm.nih.gov</a:t>
            </a:r>
            <a:r>
              <a:rPr lang="en-US" dirty="0"/>
              <a:t>/</a:t>
            </a:r>
            <a:r>
              <a:rPr lang="en-US" dirty="0" err="1"/>
              <a:t>pubmed</a:t>
            </a:r>
            <a:r>
              <a:rPr lang="en-US" dirty="0"/>
              <a:t>/30935737/</a:t>
            </a:r>
          </a:p>
          <a:p>
            <a:endParaRPr lang="en-US" dirty="0"/>
          </a:p>
          <a:p>
            <a:r>
              <a:rPr lang="en-US" dirty="0"/>
              <a:t>22 - https://</a:t>
            </a:r>
            <a:r>
              <a:rPr lang="en-US" dirty="0" err="1"/>
              <a:t>www.ncbi.nlm.nih.gov</a:t>
            </a:r>
            <a:r>
              <a:rPr lang="en-US" dirty="0"/>
              <a:t>/</a:t>
            </a:r>
            <a:r>
              <a:rPr lang="en-US" dirty="0" err="1"/>
              <a:t>pubmed</a:t>
            </a:r>
            <a:r>
              <a:rPr lang="en-US" dirty="0"/>
              <a:t>/27852952/</a:t>
            </a:r>
          </a:p>
          <a:p>
            <a:endParaRPr lang="en-US" dirty="0"/>
          </a:p>
          <a:p>
            <a:r>
              <a:rPr lang="en-US" dirty="0"/>
              <a:t>65 https://</a:t>
            </a:r>
            <a:r>
              <a:rPr lang="en-US" dirty="0" err="1"/>
              <a:t>www.ncbi.nlm.nih.gov</a:t>
            </a:r>
            <a:r>
              <a:rPr lang="en-US" dirty="0"/>
              <a:t>/</a:t>
            </a:r>
            <a:r>
              <a:rPr lang="en-US" dirty="0" err="1"/>
              <a:t>pubmed</a:t>
            </a:r>
            <a:r>
              <a:rPr lang="en-US" dirty="0"/>
              <a:t>/16100142/</a:t>
            </a:r>
          </a:p>
          <a:p>
            <a:endParaRPr lang="en-US" dirty="0"/>
          </a:p>
          <a:p>
            <a:r>
              <a:rPr lang="en-US" dirty="0"/>
              <a:t>70 https://</a:t>
            </a:r>
            <a:r>
              <a:rPr lang="en-US" dirty="0" err="1"/>
              <a:t>www.ncbi.nlm.nih.gov</a:t>
            </a:r>
            <a:r>
              <a:rPr lang="en-US" dirty="0"/>
              <a:t>/</a:t>
            </a:r>
            <a:r>
              <a:rPr lang="en-US" dirty="0" err="1"/>
              <a:t>pubmed</a:t>
            </a:r>
            <a:r>
              <a:rPr lang="en-US" dirty="0"/>
              <a:t>/26648713/</a:t>
            </a:r>
          </a:p>
          <a:p>
            <a:endParaRPr lang="en-US" dirty="0"/>
          </a:p>
          <a:p>
            <a:r>
              <a:rPr lang="en-US" dirty="0"/>
              <a:t>74</a:t>
            </a:r>
          </a:p>
          <a:p>
            <a:r>
              <a:rPr lang="en-US" dirty="0"/>
              <a:t>https://</a:t>
            </a:r>
            <a:r>
              <a:rPr lang="en-US" dirty="0" err="1"/>
              <a:t>scholar.google.com</a:t>
            </a:r>
            <a:r>
              <a:rPr lang="en-US" dirty="0"/>
              <a:t>/</a:t>
            </a:r>
            <a:r>
              <a:rPr lang="en-US" dirty="0" err="1"/>
              <a:t>scholar_lookup?journal</a:t>
            </a:r>
            <a:r>
              <a:rPr lang="en-US" dirty="0"/>
              <a:t>=</a:t>
            </a:r>
            <a:r>
              <a:rPr lang="en-US" dirty="0" err="1"/>
              <a:t>Eur+Respir+J&amp;title</a:t>
            </a:r>
            <a:r>
              <a:rPr lang="en-US" dirty="0"/>
              <a:t>=Results+of+non-invasive+ventilation+in+patients+with+acute+hypercapnic+ventilatory+failure+and+obesity+hypoventilation+syndrome+(OHS)&amp;author=</a:t>
            </a:r>
            <a:r>
              <a:rPr lang="en-US" dirty="0" err="1"/>
              <a:t>JF+Sanchez+Gomez&amp;author</a:t>
            </a:r>
            <a:r>
              <a:rPr lang="en-US" dirty="0"/>
              <a:t>=</a:t>
            </a:r>
            <a:r>
              <a:rPr lang="en-US" dirty="0" err="1"/>
              <a:t>A+Pacheco&amp;author</a:t>
            </a:r>
            <a:r>
              <a:rPr lang="en-US" dirty="0"/>
              <a:t>=</a:t>
            </a:r>
            <a:r>
              <a:rPr lang="en-US" dirty="0" err="1"/>
              <a:t>G+Zamora&amp;author</a:t>
            </a:r>
            <a:r>
              <a:rPr lang="en-US" dirty="0"/>
              <a:t>=</a:t>
            </a:r>
            <a:r>
              <a:rPr lang="en-US" dirty="0" err="1"/>
              <a:t>JM+Benitez+Moya&amp;author</a:t>
            </a:r>
            <a:r>
              <a:rPr lang="en-US" dirty="0"/>
              <a:t>=</a:t>
            </a:r>
            <a:r>
              <a:rPr lang="en-US" dirty="0" err="1"/>
              <a:t>A+Valido+Morales&amp;volume</a:t>
            </a:r>
            <a:r>
              <a:rPr lang="en-US" dirty="0"/>
              <a:t>=40&amp;publication_year=2012&amp;pages=2042&amp;</a:t>
            </a:r>
          </a:p>
          <a:p>
            <a:endParaRPr lang="en-US" dirty="0"/>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14</a:t>
            </a:fld>
            <a:endParaRPr lang="en-US"/>
          </a:p>
        </p:txBody>
      </p:sp>
    </p:spTree>
    <p:extLst>
      <p:ext uri="{BB962C8B-B14F-4D97-AF65-F5344CB8AC3E}">
        <p14:creationId xmlns:p14="http://schemas.microsoft.com/office/powerpoint/2010/main" val="2945875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 review this in more depth</a:t>
            </a:r>
          </a:p>
        </p:txBody>
      </p:sp>
      <p:sp>
        <p:nvSpPr>
          <p:cNvPr id="4" name="Slide Number Placeholder 3"/>
          <p:cNvSpPr>
            <a:spLocks noGrp="1"/>
          </p:cNvSpPr>
          <p:nvPr>
            <p:ph type="sldNum" sz="quarter" idx="5"/>
          </p:nvPr>
        </p:nvSpPr>
        <p:spPr/>
        <p:txBody>
          <a:bodyPr/>
          <a:lstStyle/>
          <a:p>
            <a:fld id="{6741A61A-74B6-D548-8F66-DDC3192B23D6}" type="slidenum">
              <a:rPr lang="en-US" smtClean="0"/>
              <a:t>17</a:t>
            </a:fld>
            <a:endParaRPr lang="en-US"/>
          </a:p>
        </p:txBody>
      </p:sp>
    </p:spTree>
    <p:extLst>
      <p:ext uri="{BB962C8B-B14F-4D97-AF65-F5344CB8AC3E}">
        <p14:creationId xmlns:p14="http://schemas.microsoft.com/office/powerpoint/2010/main" val="3984037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NIPPV is now standard of care: </a:t>
            </a:r>
          </a:p>
          <a:p>
            <a:endParaRPr lang="en-US" dirty="0"/>
          </a:p>
          <a:p>
            <a:r>
              <a:rPr lang="en-US" dirty="0"/>
              <a:t>21. </a:t>
            </a:r>
            <a:r>
              <a:rPr lang="en-US" dirty="0" err="1"/>
              <a:t>Macrea</a:t>
            </a:r>
            <a:r>
              <a:rPr lang="en-US" dirty="0"/>
              <a:t> M, </a:t>
            </a:r>
            <a:r>
              <a:rPr lang="en-US" dirty="0" err="1"/>
              <a:t>Oczkowski</a:t>
            </a:r>
            <a:r>
              <a:rPr lang="en-US" dirty="0"/>
              <a:t> S, </a:t>
            </a:r>
            <a:r>
              <a:rPr lang="en-US" dirty="0" err="1"/>
              <a:t>Rochwerg</a:t>
            </a:r>
            <a:r>
              <a:rPr lang="en-US" dirty="0"/>
              <a:t> B, et al. Long-term noninvasive ventilation in chronic stable hypercapnic chronic obstructive pulmonary disease. an official </a:t>
            </a:r>
            <a:r>
              <a:rPr lang="en-US" dirty="0" err="1"/>
              <a:t>american</a:t>
            </a:r>
            <a:r>
              <a:rPr lang="en-US" dirty="0"/>
              <a:t> thoracic society clinical practice guideline. Am J Respir Crit Care Med. 2020;202(4):e74–e87. doi:10.1164/rccm.202006-2382ST </a:t>
            </a:r>
          </a:p>
          <a:p>
            <a:r>
              <a:rPr lang="en-US" dirty="0"/>
              <a:t>22. </a:t>
            </a:r>
            <a:r>
              <a:rPr lang="en-US" dirty="0" err="1"/>
              <a:t>Ergan</a:t>
            </a:r>
            <a:r>
              <a:rPr lang="en-US" dirty="0"/>
              <a:t> B, </a:t>
            </a:r>
            <a:r>
              <a:rPr lang="en-US" dirty="0" err="1"/>
              <a:t>Oczkowski</a:t>
            </a:r>
            <a:r>
              <a:rPr lang="en-US" dirty="0"/>
              <a:t> S, </a:t>
            </a:r>
            <a:r>
              <a:rPr lang="en-US" dirty="0" err="1"/>
              <a:t>Rochwerg</a:t>
            </a:r>
            <a:r>
              <a:rPr lang="en-US" dirty="0"/>
              <a:t> B, et al. European Respiratory Society guidelines on long-term home non-invasive ventilation for management of COPD. Eur Respir J. 2019;54(3):1901003. doi:10.1183/13993003.01003-2019 </a:t>
            </a:r>
          </a:p>
          <a:p>
            <a:r>
              <a:rPr lang="en-US" dirty="0"/>
              <a:t>23. Murphy PB, Rehal S, Arbane G, et al. Effect of home noninvasive ventilation with oxygen therapy vs oxygen therapy alone on hospital readmission or death after an acute COPD exacerbation: a randomized clinical trial. JAMA. 2017;317(21):2177–2186. doi:10.1001/jama.2017.4451 </a:t>
            </a:r>
          </a:p>
          <a:p>
            <a:r>
              <a:rPr lang="en-US" dirty="0"/>
              <a:t>24. Wilson ME, </a:t>
            </a:r>
            <a:r>
              <a:rPr lang="en-US" dirty="0" err="1"/>
              <a:t>Dobler</a:t>
            </a:r>
            <a:r>
              <a:rPr lang="en-US" dirty="0"/>
              <a:t> CC, Morrow AS, et al. Association of home noninvasive positive pressure ventilation with clinical outcomes in chronic obstructive pulmonary disease: a systematic review and meta-analysis. JAMA. 2020;323(5):455–465. doi:10.1001/ jama.2019.22343 </a:t>
            </a:r>
          </a:p>
        </p:txBody>
      </p:sp>
      <p:sp>
        <p:nvSpPr>
          <p:cNvPr id="4" name="Slide Number Placeholder 3"/>
          <p:cNvSpPr>
            <a:spLocks noGrp="1"/>
          </p:cNvSpPr>
          <p:nvPr>
            <p:ph type="sldNum" sz="quarter" idx="5"/>
          </p:nvPr>
        </p:nvSpPr>
        <p:spPr/>
        <p:txBody>
          <a:bodyPr/>
          <a:lstStyle/>
          <a:p>
            <a:fld id="{6741A61A-74B6-D548-8F66-DDC3192B23D6}" type="slidenum">
              <a:rPr lang="en-US" smtClean="0"/>
              <a:t>18</a:t>
            </a:fld>
            <a:endParaRPr lang="en-US"/>
          </a:p>
        </p:txBody>
      </p:sp>
    </p:spTree>
    <p:extLst>
      <p:ext uri="{BB962C8B-B14F-4D97-AF65-F5344CB8AC3E}">
        <p14:creationId xmlns:p14="http://schemas.microsoft.com/office/powerpoint/2010/main" val="296037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RESCUE, 201 patients with COPD admitted to the hospital with acute hypercapnic respiratory failure who had persistent hypercapnia more than 48 hours after ventilatory support were randomly assigned to NIV or to no NIV.</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---&gt; no benefit in primary outcome of resp readmission or death at 12 months (though it did reduce CO2 and improve gas exchange)</a:t>
            </a:r>
          </a:p>
          <a:p>
            <a:endParaRPr lang="en-US" sz="1200" b="0" i="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Struik</a:t>
            </a:r>
            <a:r>
              <a:rPr lang="en-US" sz="1200" kern="1200" dirty="0">
                <a:solidFill>
                  <a:schemeClr val="tx1"/>
                </a:solidFill>
                <a:effectLst/>
                <a:latin typeface="+mn-lt"/>
                <a:ea typeface="+mn-ea"/>
                <a:cs typeface="+mn-cs"/>
              </a:rPr>
              <a:t> FM, </a:t>
            </a:r>
            <a:r>
              <a:rPr lang="en-US" sz="1200" kern="1200" dirty="0" err="1">
                <a:solidFill>
                  <a:schemeClr val="tx1"/>
                </a:solidFill>
                <a:effectLst/>
                <a:latin typeface="+mn-lt"/>
                <a:ea typeface="+mn-ea"/>
                <a:cs typeface="+mn-cs"/>
              </a:rPr>
              <a:t>Sprooten</a:t>
            </a:r>
            <a:r>
              <a:rPr lang="en-US" sz="1200" kern="1200" dirty="0">
                <a:solidFill>
                  <a:schemeClr val="tx1"/>
                </a:solidFill>
                <a:effectLst/>
                <a:latin typeface="+mn-lt"/>
                <a:ea typeface="+mn-ea"/>
                <a:cs typeface="+mn-cs"/>
              </a:rPr>
              <a:t> RT, </a:t>
            </a:r>
            <a:r>
              <a:rPr lang="en-US" sz="1200" kern="1200" dirty="0" err="1">
                <a:solidFill>
                  <a:schemeClr val="tx1"/>
                </a:solidFill>
                <a:effectLst/>
                <a:latin typeface="+mn-lt"/>
                <a:ea typeface="+mn-ea"/>
                <a:cs typeface="+mn-cs"/>
              </a:rPr>
              <a:t>Kerstjens</a:t>
            </a:r>
            <a:r>
              <a:rPr lang="en-US" sz="1200" kern="1200" dirty="0">
                <a:solidFill>
                  <a:schemeClr val="tx1"/>
                </a:solidFill>
                <a:effectLst/>
                <a:latin typeface="+mn-lt"/>
                <a:ea typeface="+mn-ea"/>
                <a:cs typeface="+mn-cs"/>
              </a:rPr>
              <a:t> HA, Bladder G, </a:t>
            </a:r>
            <a:r>
              <a:rPr lang="en-US" sz="1200" kern="1200" dirty="0" err="1">
                <a:solidFill>
                  <a:schemeClr val="tx1"/>
                </a:solidFill>
                <a:effectLst/>
                <a:latin typeface="+mn-lt"/>
                <a:ea typeface="+mn-ea"/>
                <a:cs typeface="+mn-cs"/>
              </a:rPr>
              <a:t>Zijnen</a:t>
            </a:r>
            <a:r>
              <a:rPr lang="en-US" sz="1200" kern="1200" dirty="0">
                <a:solidFill>
                  <a:schemeClr val="tx1"/>
                </a:solidFill>
                <a:effectLst/>
                <a:latin typeface="+mn-lt"/>
                <a:ea typeface="+mn-ea"/>
                <a:cs typeface="+mn-cs"/>
              </a:rPr>
              <a:t> M, Asin J, </a:t>
            </a:r>
            <a:r>
              <a:rPr lang="en-US" sz="1200" kern="1200" dirty="0" err="1">
                <a:solidFill>
                  <a:schemeClr val="tx1"/>
                </a:solidFill>
                <a:effectLst/>
                <a:latin typeface="+mn-lt"/>
                <a:ea typeface="+mn-ea"/>
                <a:cs typeface="+mn-cs"/>
              </a:rPr>
              <a:t>Cobben</a:t>
            </a:r>
            <a:r>
              <a:rPr lang="en-US" sz="1200" kern="1200" dirty="0">
                <a:solidFill>
                  <a:schemeClr val="tx1"/>
                </a:solidFill>
                <a:effectLst/>
                <a:latin typeface="+mn-lt"/>
                <a:ea typeface="+mn-ea"/>
                <a:cs typeface="+mn-cs"/>
              </a:rPr>
              <a:t> NA, </a:t>
            </a:r>
            <a:r>
              <a:rPr lang="en-US" sz="1200" kern="1200" dirty="0" err="1">
                <a:solidFill>
                  <a:schemeClr val="tx1"/>
                </a:solidFill>
                <a:effectLst/>
                <a:latin typeface="+mn-lt"/>
                <a:ea typeface="+mn-ea"/>
                <a:cs typeface="+mn-cs"/>
              </a:rPr>
              <a:t>Vonk</a:t>
            </a:r>
            <a:r>
              <a:rPr lang="en-US" sz="1200" kern="1200" dirty="0">
                <a:solidFill>
                  <a:schemeClr val="tx1"/>
                </a:solidFill>
                <a:effectLst/>
                <a:latin typeface="+mn-lt"/>
                <a:ea typeface="+mn-ea"/>
                <a:cs typeface="+mn-cs"/>
              </a:rPr>
              <a:t> JM,</a:t>
            </a:r>
          </a:p>
          <a:p>
            <a:r>
              <a:rPr lang="en-US" sz="1200" kern="1200" dirty="0" err="1">
                <a:solidFill>
                  <a:schemeClr val="tx1"/>
                </a:solidFill>
                <a:effectLst/>
                <a:latin typeface="+mn-lt"/>
                <a:ea typeface="+mn-ea"/>
                <a:cs typeface="+mn-cs"/>
              </a:rPr>
              <a:t>Wijkstra</a:t>
            </a:r>
            <a:r>
              <a:rPr lang="en-US" sz="1200" kern="1200" dirty="0">
                <a:solidFill>
                  <a:schemeClr val="tx1"/>
                </a:solidFill>
                <a:effectLst/>
                <a:latin typeface="+mn-lt"/>
                <a:ea typeface="+mn-ea"/>
                <a:cs typeface="+mn-cs"/>
              </a:rPr>
              <a:t> PJ. Nocturnal non-invasive ventilation in COPD patients with prolonged</a:t>
            </a:r>
          </a:p>
          <a:p>
            <a:r>
              <a:rPr lang="en-US" sz="1200" kern="1200" dirty="0">
                <a:solidFill>
                  <a:schemeClr val="tx1"/>
                </a:solidFill>
                <a:effectLst/>
                <a:latin typeface="+mn-lt"/>
                <a:ea typeface="+mn-ea"/>
                <a:cs typeface="+mn-cs"/>
              </a:rPr>
              <a:t>hypercapnia after ventilatory support for acute respiratory failure: a </a:t>
            </a:r>
            <a:r>
              <a:rPr lang="en-US" sz="1200" kern="1200" dirty="0" err="1">
                <a:solidFill>
                  <a:schemeClr val="tx1"/>
                </a:solidFill>
                <a:effectLst/>
                <a:latin typeface="+mn-lt"/>
                <a:ea typeface="+mn-ea"/>
                <a:cs typeface="+mn-cs"/>
              </a:rPr>
              <a:t>randomised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controlled, parallel-group study. Thorax 2014; 69: 826-834</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HOT-HMV, 116 patients with severe COPD who received NIV during acute hypercapnic respiratory failure and who remained hypercapnic (defined as Pa</a:t>
            </a:r>
            <a:r>
              <a:rPr lang="en-US" sz="1200" b="0" i="0" kern="1200" baseline="-25000" dirty="0">
                <a:solidFill>
                  <a:schemeClr val="tx1"/>
                </a:solidFill>
                <a:effectLst/>
                <a:latin typeface="+mn-lt"/>
                <a:ea typeface="+mn-ea"/>
                <a:cs typeface="+mn-cs"/>
              </a:rPr>
              <a:t>CO2</a:t>
            </a:r>
            <a:r>
              <a:rPr lang="en-US" sz="1200" b="0" i="0" kern="1200" dirty="0">
                <a:solidFill>
                  <a:schemeClr val="tx1"/>
                </a:solidFill>
                <a:effectLst/>
                <a:latin typeface="+mn-lt"/>
                <a:ea typeface="+mn-ea"/>
                <a:cs typeface="+mn-cs"/>
              </a:rPr>
              <a:t> &gt; 53 mm Hg) 2–4 weeks afterward assigned to HOT + NIV vs HOT alone.</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pubmed.ncbi.nlm.nih.gov</a:t>
            </a:r>
            <a:r>
              <a:rPr lang="en-US" sz="1200" kern="1200" dirty="0">
                <a:solidFill>
                  <a:schemeClr val="tx1"/>
                </a:solidFill>
                <a:effectLst/>
                <a:latin typeface="+mn-lt"/>
                <a:ea typeface="+mn-ea"/>
                <a:cs typeface="+mn-cs"/>
              </a:rPr>
              <a:t>/28528348/</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19</a:t>
            </a:fld>
            <a:endParaRPr lang="en-US"/>
          </a:p>
        </p:txBody>
      </p:sp>
    </p:spTree>
    <p:extLst>
      <p:ext uri="{BB962C8B-B14F-4D97-AF65-F5344CB8AC3E}">
        <p14:creationId xmlns:p14="http://schemas.microsoft.com/office/powerpoint/2010/main" val="36768191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we know much about the relative proportion of these arrows?  No. Probably Recurrent Acute and Acute = over-represented by current methods to identify. Yellow types may be most of what gets diagnosed in sleep clinic (vs hospitalization) </a:t>
            </a:r>
          </a:p>
          <a:p>
            <a:endParaRPr lang="en-US" dirty="0"/>
          </a:p>
          <a:p>
            <a:r>
              <a:rPr lang="en-US" dirty="0"/>
              <a:t>Roughly 30% of OHS patients identified at acute decompensation based on:  </a:t>
            </a:r>
            <a:r>
              <a:rPr lang="en-US" sz="1200" kern="1200" dirty="0">
                <a:solidFill>
                  <a:schemeClr val="tx1"/>
                </a:solidFill>
                <a:effectLst/>
                <a:latin typeface="+mn-lt"/>
                <a:ea typeface="+mn-ea"/>
                <a:cs typeface="+mn-cs"/>
              </a:rPr>
              <a:t>83 </a:t>
            </a:r>
            <a:r>
              <a:rPr lang="en-US" sz="1200" kern="1200" dirty="0" err="1">
                <a:solidFill>
                  <a:schemeClr val="tx1"/>
                </a:solidFill>
                <a:effectLst/>
                <a:latin typeface="+mn-lt"/>
                <a:ea typeface="+mn-ea"/>
                <a:cs typeface="+mn-cs"/>
              </a:rPr>
              <a:t>Priou</a:t>
            </a:r>
            <a:r>
              <a:rPr lang="en-US" sz="1200" kern="1200" dirty="0">
                <a:solidFill>
                  <a:schemeClr val="tx1"/>
                </a:solidFill>
                <a:effectLst/>
                <a:latin typeface="+mn-lt"/>
                <a:ea typeface="+mn-ea"/>
                <a:cs typeface="+mn-cs"/>
              </a:rPr>
              <a:t> P, Hamel JF, Person C, et al. Long-term outcome of</a:t>
            </a:r>
            <a:endParaRPr lang="en-US" dirty="0"/>
          </a:p>
          <a:p>
            <a:r>
              <a:rPr lang="en-US" sz="1200" kern="1200" dirty="0">
                <a:solidFill>
                  <a:schemeClr val="tx1"/>
                </a:solidFill>
                <a:effectLst/>
                <a:latin typeface="+mn-lt"/>
                <a:ea typeface="+mn-ea"/>
                <a:cs typeface="+mn-cs"/>
              </a:rPr>
              <a:t>noninvasive positive pressure ventilation for obesity hypoventilation</a:t>
            </a:r>
            <a:endParaRPr lang="en-US" dirty="0"/>
          </a:p>
          <a:p>
            <a:r>
              <a:rPr lang="en-US" sz="1200" kern="1200" dirty="0">
                <a:solidFill>
                  <a:schemeClr val="tx1"/>
                </a:solidFill>
                <a:effectLst/>
                <a:latin typeface="+mn-lt"/>
                <a:ea typeface="+mn-ea"/>
                <a:cs typeface="+mn-cs"/>
              </a:rPr>
              <a:t>syndrome. Chest 2010; 138: 84–90.</a:t>
            </a:r>
            <a:endParaRPr lang="en-US" dirty="0"/>
          </a:p>
          <a:p>
            <a:endParaRPr lang="en-US" dirty="0"/>
          </a:p>
          <a:p>
            <a:endParaRPr lang="en-US" dirty="0"/>
          </a:p>
          <a:p>
            <a:r>
              <a:rPr lang="en-US" dirty="0"/>
              <a:t>Acute Hypercapnia well tolerated, much research into acute management exists</a:t>
            </a:r>
          </a:p>
          <a:p>
            <a:endParaRPr lang="en-US" dirty="0"/>
          </a:p>
          <a:p>
            <a:r>
              <a:rPr lang="en-US" dirty="0"/>
              <a:t>For COPD – Green vs brick arrows … in HOT-HMV, roughly ¼ of patients who met inclusion criteria at discharge were no longer hypercapnic after 2-4 weeks. Not known how frequently resolution is for other causes</a:t>
            </a:r>
          </a:p>
          <a:p>
            <a:endParaRPr lang="en-US" dirty="0"/>
          </a:p>
          <a:p>
            <a:r>
              <a:rPr lang="en-US" dirty="0"/>
              <a:t>For OHS overall, roughly 50/50 present as the green arrow and the yellow arrow. The green arrow has a much worse prognosis than the yellow arrow.</a:t>
            </a:r>
          </a:p>
          <a:p>
            <a:endParaRPr lang="en-US" dirty="0"/>
          </a:p>
          <a:p>
            <a:r>
              <a:rPr lang="en-US" dirty="0"/>
              <a:t>In UT: more blue and orange arrow than green and yellow because hypoxemia is apparent. </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20</a:t>
            </a:fld>
            <a:endParaRPr lang="en-US"/>
          </a:p>
        </p:txBody>
      </p:sp>
    </p:spTree>
    <p:extLst>
      <p:ext uri="{BB962C8B-B14F-4D97-AF65-F5344CB8AC3E}">
        <p14:creationId xmlns:p14="http://schemas.microsoft.com/office/powerpoint/2010/main" val="37879064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t>
            </a:r>
          </a:p>
          <a:p>
            <a:r>
              <a:rPr lang="en-US" dirty="0"/>
              <a:t>https://</a:t>
            </a:r>
            <a:r>
              <a:rPr lang="en-US" dirty="0" err="1"/>
              <a:t>jcsm.aasm.org</a:t>
            </a:r>
            <a:r>
              <a:rPr lang="en-US" dirty="0"/>
              <a:t>/</a:t>
            </a:r>
            <a:r>
              <a:rPr lang="en-US" dirty="0" err="1"/>
              <a:t>doi</a:t>
            </a:r>
            <a:r>
              <a:rPr lang="en-US" dirty="0"/>
              <a:t>/10.5664/jcsm.9710</a:t>
            </a:r>
          </a:p>
          <a:p>
            <a:endParaRPr lang="en-US" dirty="0"/>
          </a:p>
          <a:p>
            <a:endParaRPr lang="en-US" dirty="0"/>
          </a:p>
          <a:p>
            <a:r>
              <a:rPr lang="en-US" dirty="0"/>
              <a:t>COPD guideline: </a:t>
            </a:r>
            <a:r>
              <a:rPr lang="en-US" sz="1200" b="1" i="0" kern="1200" dirty="0" err="1">
                <a:solidFill>
                  <a:schemeClr val="tx1"/>
                </a:solidFill>
                <a:effectLst/>
                <a:latin typeface="+mn-lt"/>
                <a:ea typeface="+mn-ea"/>
                <a:cs typeface="+mn-cs"/>
              </a:rPr>
              <a:t>Macrea</a:t>
            </a:r>
            <a:r>
              <a:rPr lang="en-US" sz="1200" b="1" i="0" kern="1200" dirty="0">
                <a:solidFill>
                  <a:schemeClr val="tx1"/>
                </a:solidFill>
                <a:effectLst/>
                <a:latin typeface="+mn-lt"/>
                <a:ea typeface="+mn-ea"/>
                <a:cs typeface="+mn-cs"/>
              </a:rPr>
              <a:t> M, </a:t>
            </a:r>
            <a:r>
              <a:rPr lang="en-US" sz="1200" b="1" i="0" kern="1200" dirty="0" err="1">
                <a:solidFill>
                  <a:schemeClr val="tx1"/>
                </a:solidFill>
                <a:effectLst/>
                <a:latin typeface="+mn-lt"/>
                <a:ea typeface="+mn-ea"/>
                <a:cs typeface="+mn-cs"/>
              </a:rPr>
              <a:t>Oczkowski</a:t>
            </a:r>
            <a:r>
              <a:rPr lang="en-US" sz="1200" b="1" i="0" kern="1200" dirty="0">
                <a:solidFill>
                  <a:schemeClr val="tx1"/>
                </a:solidFill>
                <a:effectLst/>
                <a:latin typeface="+mn-lt"/>
                <a:ea typeface="+mn-ea"/>
                <a:cs typeface="+mn-cs"/>
              </a:rPr>
              <a:t> S, </a:t>
            </a:r>
            <a:r>
              <a:rPr lang="en-US" sz="1200" b="1" i="0" kern="1200" dirty="0" err="1">
                <a:solidFill>
                  <a:schemeClr val="tx1"/>
                </a:solidFill>
                <a:effectLst/>
                <a:latin typeface="+mn-lt"/>
                <a:ea typeface="+mn-ea"/>
                <a:cs typeface="+mn-cs"/>
              </a:rPr>
              <a:t>Rochwerg</a:t>
            </a:r>
            <a:r>
              <a:rPr lang="en-US" sz="1200" b="1" i="0" kern="1200" dirty="0">
                <a:solidFill>
                  <a:schemeClr val="tx1"/>
                </a:solidFill>
                <a:effectLst/>
                <a:latin typeface="+mn-lt"/>
                <a:ea typeface="+mn-ea"/>
                <a:cs typeface="+mn-cs"/>
              </a:rPr>
              <a:t> B, et al.. Long-term noninvasive ventilation in chronic stable hypercapnic chronic obstructive pulmonary disease. An official American Thoracic Society clinical practice guideline. </a:t>
            </a:r>
            <a:r>
              <a:rPr lang="en-US" sz="1200" b="1" i="1" kern="1200" dirty="0">
                <a:solidFill>
                  <a:schemeClr val="tx1"/>
                </a:solidFill>
                <a:effectLst/>
                <a:latin typeface="+mn-lt"/>
                <a:ea typeface="+mn-ea"/>
                <a:cs typeface="+mn-cs"/>
              </a:rPr>
              <a:t>Am J Respir Crit Care Med.</a:t>
            </a:r>
            <a:r>
              <a:rPr lang="en-US" sz="1200" b="1" i="0" kern="1200" dirty="0">
                <a:solidFill>
                  <a:schemeClr val="tx1"/>
                </a:solidFill>
                <a:effectLst/>
                <a:latin typeface="+mn-lt"/>
                <a:ea typeface="+mn-ea"/>
                <a:cs typeface="+mn-cs"/>
              </a:rPr>
              <a:t> 2020;202(4):e74–e87.</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OHS guideline </a:t>
            </a:r>
            <a:r>
              <a:rPr lang="en-US" sz="1200" b="1" i="0" kern="1200" dirty="0" err="1">
                <a:solidFill>
                  <a:schemeClr val="tx1"/>
                </a:solidFill>
                <a:effectLst/>
                <a:latin typeface="+mn-lt"/>
                <a:ea typeface="+mn-ea"/>
                <a:cs typeface="+mn-cs"/>
              </a:rPr>
              <a:t>Mokhlesi</a:t>
            </a:r>
            <a:r>
              <a:rPr lang="en-US" sz="1200" b="1" i="0" kern="1200" dirty="0">
                <a:solidFill>
                  <a:schemeClr val="tx1"/>
                </a:solidFill>
                <a:effectLst/>
                <a:latin typeface="+mn-lt"/>
                <a:ea typeface="+mn-ea"/>
                <a:cs typeface="+mn-cs"/>
              </a:rPr>
              <a:t> B, Masa JF, </a:t>
            </a:r>
            <a:r>
              <a:rPr lang="en-US" sz="1200" b="1" i="0" kern="1200" dirty="0" err="1">
                <a:solidFill>
                  <a:schemeClr val="tx1"/>
                </a:solidFill>
                <a:effectLst/>
                <a:latin typeface="+mn-lt"/>
                <a:ea typeface="+mn-ea"/>
                <a:cs typeface="+mn-cs"/>
              </a:rPr>
              <a:t>Brozek</a:t>
            </a:r>
            <a:r>
              <a:rPr lang="en-US" sz="1200" b="1" i="0" kern="1200" dirty="0">
                <a:solidFill>
                  <a:schemeClr val="tx1"/>
                </a:solidFill>
                <a:effectLst/>
                <a:latin typeface="+mn-lt"/>
                <a:ea typeface="+mn-ea"/>
                <a:cs typeface="+mn-cs"/>
              </a:rPr>
              <a:t> JL, et al.. Evaluation and management of obesity hypoventilation syndrome. An official American Thoracic Society clinical practice guideline. </a:t>
            </a:r>
            <a:r>
              <a:rPr lang="en-US" sz="1200" b="1" i="1" kern="1200" dirty="0">
                <a:solidFill>
                  <a:schemeClr val="tx1"/>
                </a:solidFill>
                <a:effectLst/>
                <a:latin typeface="+mn-lt"/>
                <a:ea typeface="+mn-ea"/>
                <a:cs typeface="+mn-cs"/>
              </a:rPr>
              <a:t>Am J Respir Crit Care Med.</a:t>
            </a:r>
            <a:r>
              <a:rPr lang="en-US" sz="1200" b="1" i="0" kern="1200" dirty="0">
                <a:solidFill>
                  <a:schemeClr val="tx1"/>
                </a:solidFill>
                <a:effectLst/>
                <a:latin typeface="+mn-lt"/>
                <a:ea typeface="+mn-ea"/>
                <a:cs typeface="+mn-cs"/>
              </a:rPr>
              <a:t> 2019;200(3):e6–e24.</a:t>
            </a: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14: </a:t>
            </a:r>
            <a:r>
              <a:rPr lang="en-US" sz="1200" b="1" i="0" kern="1200" dirty="0" err="1">
                <a:solidFill>
                  <a:schemeClr val="tx1"/>
                </a:solidFill>
                <a:effectLst/>
                <a:latin typeface="+mn-lt"/>
                <a:ea typeface="+mn-ea"/>
                <a:cs typeface="+mn-cs"/>
              </a:rPr>
              <a:t>Mokhlesi</a:t>
            </a:r>
            <a:r>
              <a:rPr lang="en-US" sz="1200" b="1" i="0" kern="1200" dirty="0">
                <a:solidFill>
                  <a:schemeClr val="tx1"/>
                </a:solidFill>
                <a:effectLst/>
                <a:latin typeface="+mn-lt"/>
                <a:ea typeface="+mn-ea"/>
                <a:cs typeface="+mn-cs"/>
              </a:rPr>
              <a:t> B, Masa JF, Afshar M, et al.. The effect of hospital discharge with empiric noninvasive ventilation on mortality in hospitalized patients with obesity hypoventilation syndrome. An individual patient data meta-analysis. </a:t>
            </a:r>
            <a:r>
              <a:rPr lang="en-US" sz="1200" b="1" i="1" kern="1200" dirty="0">
                <a:solidFill>
                  <a:schemeClr val="tx1"/>
                </a:solidFill>
                <a:effectLst/>
                <a:latin typeface="+mn-lt"/>
                <a:ea typeface="+mn-ea"/>
                <a:cs typeface="+mn-cs"/>
              </a:rPr>
              <a:t>Ann Am </a:t>
            </a:r>
            <a:r>
              <a:rPr lang="en-US" sz="1200" b="1" i="1" kern="1200" dirty="0" err="1">
                <a:solidFill>
                  <a:schemeClr val="tx1"/>
                </a:solidFill>
                <a:effectLst/>
                <a:latin typeface="+mn-lt"/>
                <a:ea typeface="+mn-ea"/>
                <a:cs typeface="+mn-cs"/>
              </a:rPr>
              <a:t>Thorac</a:t>
            </a:r>
            <a:r>
              <a:rPr lang="en-US" sz="1200" b="1" i="1" kern="1200" dirty="0">
                <a:solidFill>
                  <a:schemeClr val="tx1"/>
                </a:solidFill>
                <a:effectLst/>
                <a:latin typeface="+mn-lt"/>
                <a:ea typeface="+mn-ea"/>
                <a:cs typeface="+mn-cs"/>
              </a:rPr>
              <a:t> Soc.</a:t>
            </a:r>
            <a:r>
              <a:rPr lang="en-US" sz="1200" b="1" i="0" kern="1200" dirty="0">
                <a:solidFill>
                  <a:schemeClr val="tx1"/>
                </a:solidFill>
                <a:effectLst/>
                <a:latin typeface="+mn-lt"/>
                <a:ea typeface="+mn-ea"/>
                <a:cs typeface="+mn-cs"/>
              </a:rPr>
              <a:t> 2020;17(5):627–637.</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21</a:t>
            </a:fld>
            <a:endParaRPr lang="en-US"/>
          </a:p>
        </p:txBody>
      </p:sp>
    </p:spTree>
    <p:extLst>
      <p:ext uri="{BB962C8B-B14F-4D97-AF65-F5344CB8AC3E}">
        <p14:creationId xmlns:p14="http://schemas.microsoft.com/office/powerpoint/2010/main" val="40541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22</a:t>
            </a:fld>
            <a:endParaRPr lang="en-US"/>
          </a:p>
        </p:txBody>
      </p:sp>
    </p:spTree>
    <p:extLst>
      <p:ext uri="{BB962C8B-B14F-4D97-AF65-F5344CB8AC3E}">
        <p14:creationId xmlns:p14="http://schemas.microsoft.com/office/powerpoint/2010/main" val="661262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23</a:t>
            </a:fld>
            <a:endParaRPr lang="en-US"/>
          </a:p>
        </p:txBody>
      </p:sp>
    </p:spTree>
    <p:extLst>
      <p:ext uri="{BB962C8B-B14F-4D97-AF65-F5344CB8AC3E}">
        <p14:creationId xmlns:p14="http://schemas.microsoft.com/office/powerpoint/2010/main" val="423724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a:t>
            </a:fld>
            <a:endParaRPr lang="en-US"/>
          </a:p>
        </p:txBody>
      </p:sp>
    </p:spTree>
    <p:extLst>
      <p:ext uri="{BB962C8B-B14F-4D97-AF65-F5344CB8AC3E}">
        <p14:creationId xmlns:p14="http://schemas.microsoft.com/office/powerpoint/2010/main" val="1382942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The </a:t>
            </a:r>
            <a:r>
              <a:rPr lang="en-US" dirty="0" err="1">
                <a:effectLst/>
                <a:latin typeface="Helvetica" pitchFamily="2" charset="0"/>
              </a:rPr>
              <a:t>HOmeVent</a:t>
            </a:r>
            <a:r>
              <a:rPr lang="en-US" dirty="0">
                <a:effectLst/>
                <a:latin typeface="Helvetica" pitchFamily="2" charset="0"/>
              </a:rPr>
              <a:t> Registry -&gt; Germany; another source of similar information. E.g. prevalence of COPD. International Journal of Chronic Obstructive Pulmonary Disease 2019:14 2377–2384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a:p>
            <a:endParaRPr lang="en-US" dirty="0"/>
          </a:p>
          <a:p>
            <a:endParaRPr lang="en-US" dirty="0"/>
          </a:p>
          <a:p>
            <a:r>
              <a:rPr lang="en-US" dirty="0"/>
              <a:t>“The population of patients under chronic NIV has also changed, from the initial predominantly restrictive indications (sequelae of TB, </a:t>
            </a:r>
            <a:r>
              <a:rPr lang="en-US" dirty="0" err="1"/>
              <a:t>postpolio</a:t>
            </a:r>
            <a:r>
              <a:rPr lang="en-US" dirty="0"/>
              <a:t> syndrome, chest wall disorders, and neuromuscular disorders) to a progressive increase of patients with chronic respiratory failure (CRF) because of obesity hypoventilation syndrome (OHS), COPD, and overlap syndromes which  started in the late 1990s”</a:t>
            </a:r>
          </a:p>
          <a:p>
            <a:r>
              <a:rPr lang="en-US" dirty="0"/>
              <a:t>Obesity was highly prevalent: BMI was $ 30 kg/m2 in 270 patients (55%), $ 35 kg/m2 in 180 patients (37%), and $ 40 kg/m2 in 106 patients (22%).</a:t>
            </a:r>
          </a:p>
          <a:p>
            <a:r>
              <a:rPr lang="en-US" dirty="0"/>
              <a:t>NIV was initiated electively in 247 subjects (50%) vs in an emergency setting for 220 (45% of all patients; not specified for 22 patients; 5%). Most patients were started on NIV as inpatients (n ¼ 400; 82%) vs 73 (15%) as outpatients (not specified for 16 patients; 3%)</a:t>
            </a:r>
          </a:p>
          <a:p>
            <a:endParaRPr lang="en-US" dirty="0"/>
          </a:p>
          <a:p>
            <a:r>
              <a:rPr lang="en-US" dirty="0"/>
              <a:t>Geneva:</a:t>
            </a:r>
          </a:p>
          <a:p>
            <a:r>
              <a:rPr lang="en-US" dirty="0"/>
              <a:t>DOI: https://</a:t>
            </a:r>
            <a:r>
              <a:rPr lang="en-US" dirty="0" err="1"/>
              <a:t>doi.org</a:t>
            </a:r>
            <a:r>
              <a:rPr lang="en-US" dirty="0"/>
              <a:t>/10.1016/j.chest.2020.02.064</a:t>
            </a:r>
          </a:p>
          <a:p>
            <a:endParaRPr lang="en-US" dirty="0"/>
          </a:p>
          <a:p>
            <a:endParaRPr lang="en-US" dirty="0"/>
          </a:p>
          <a:p>
            <a:endParaRPr lang="en-US" dirty="0"/>
          </a:p>
          <a:p>
            <a:endParaRPr lang="en-US" dirty="0"/>
          </a:p>
          <a:p>
            <a:r>
              <a:rPr lang="en-US" dirty="0"/>
              <a:t>Also: </a:t>
            </a:r>
          </a:p>
          <a:p>
            <a:pPr marL="0" indent="0">
              <a:buNone/>
            </a:pPr>
            <a:r>
              <a:rPr lang="en-US" dirty="0"/>
              <a:t>Home mechanical ventilation: Is there a change in prescription patterns in the last 10 years?</a:t>
            </a:r>
          </a:p>
          <a:p>
            <a:r>
              <a:rPr lang="en-US" dirty="0"/>
              <a:t>ERJ Open Research 2022 8: 41; </a:t>
            </a:r>
            <a:r>
              <a:rPr lang="en-US" b="1" dirty="0"/>
              <a:t>DOI:</a:t>
            </a:r>
            <a:r>
              <a:rPr lang="en-US" dirty="0"/>
              <a:t> 10.1183/23120541.RFMVC-2022.41</a:t>
            </a:r>
          </a:p>
          <a:p>
            <a:r>
              <a:rPr lang="en-US" dirty="0"/>
              <a:t>1 clinic in </a:t>
            </a:r>
            <a:r>
              <a:rPr lang="en-US" dirty="0" err="1"/>
              <a:t>portugal</a:t>
            </a:r>
            <a:r>
              <a:rPr lang="en-US" dirty="0"/>
              <a:t>: 2011 (175), 2016 (257), 2021 (495 patients)</a:t>
            </a:r>
          </a:p>
          <a:p>
            <a:r>
              <a:rPr lang="en-US" dirty="0"/>
              <a:t>More men, older patients.</a:t>
            </a:r>
          </a:p>
          <a:p>
            <a:r>
              <a:rPr lang="en-US" dirty="0"/>
              <a:t>45% in latest are OHS. COPD is also most common.</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24</a:t>
            </a:fld>
            <a:endParaRPr lang="en-US"/>
          </a:p>
        </p:txBody>
      </p:sp>
    </p:spTree>
    <p:extLst>
      <p:ext uri="{BB962C8B-B14F-4D97-AF65-F5344CB8AC3E}">
        <p14:creationId xmlns:p14="http://schemas.microsoft.com/office/powerpoint/2010/main" val="2346352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25</a:t>
            </a:fld>
            <a:endParaRPr lang="en-US"/>
          </a:p>
        </p:txBody>
      </p:sp>
    </p:spTree>
    <p:extLst>
      <p:ext uri="{BB962C8B-B14F-4D97-AF65-F5344CB8AC3E}">
        <p14:creationId xmlns:p14="http://schemas.microsoft.com/office/powerpoint/2010/main" val="18527583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b="1" dirty="0">
                <a:solidFill>
                  <a:srgbClr val="FF0000"/>
                </a:solidFill>
              </a:rPr>
              <a:t>Exclusion of other causes of hypoventilation</a:t>
            </a:r>
          </a:p>
          <a:p>
            <a:pPr lvl="2"/>
            <a:r>
              <a:rPr lang="en-US" b="1" dirty="0"/>
              <a:t>Obesity -&gt; increased CO2 production and vent limitation from mass of chest wall and disadvantaged respiratory mechanics </a:t>
            </a:r>
          </a:p>
          <a:p>
            <a:pPr lvl="2"/>
            <a:r>
              <a:rPr lang="en-US" b="1" dirty="0"/>
              <a:t>“Other Causes”: Obstructive lung disease, neuromuscular / chest wall disease, things that suppress ventilatory drive (opiates), or causes of metabolic alkalosis (loop diuretics)</a:t>
            </a:r>
          </a:p>
          <a:p>
            <a:endParaRPr lang="en-US" dirty="0"/>
          </a:p>
          <a:p>
            <a:endParaRPr lang="en-US" dirty="0"/>
          </a:p>
          <a:p>
            <a:endParaRPr lang="en-US" dirty="0"/>
          </a:p>
          <a:p>
            <a:r>
              <a:rPr lang="en-US" dirty="0"/>
              <a:t>Likely routine to you all, but this is often botched in pulmonary and inpatient medicine. </a:t>
            </a:r>
          </a:p>
          <a:p>
            <a:endParaRPr lang="en-US" dirty="0"/>
          </a:p>
          <a:p>
            <a:r>
              <a:rPr lang="en-US" dirty="0"/>
              <a:t>Exclusion parameter </a:t>
            </a:r>
          </a:p>
          <a:p>
            <a:r>
              <a:rPr lang="en-US" dirty="0"/>
              <a:t>In research studies: A patient with mild COPD cannot have OHS. In reality – what do you do with a patient who has COPD so mild that it doesn’t cause OHS? Or, if it’s mild enough that it wouldn’t cause hypercapnia on it’s own? Open questions, problem with the paradigm. </a:t>
            </a:r>
          </a:p>
          <a:p>
            <a:endParaRPr lang="en-US" dirty="0"/>
          </a:p>
          <a:p>
            <a:r>
              <a:rPr lang="en-US" dirty="0"/>
              <a:t>“</a:t>
            </a:r>
            <a:r>
              <a:rPr lang="en-US" sz="1200" b="1" kern="1200" dirty="0">
                <a:solidFill>
                  <a:schemeClr val="tx1"/>
                </a:solidFill>
                <a:effectLst/>
                <a:latin typeface="+mn-lt"/>
                <a:ea typeface="+mn-ea"/>
                <a:cs typeface="+mn-cs"/>
              </a:rPr>
              <a:t>Exclusion of other causes of hypoventilation</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Severe obstructive respiratory disease</a:t>
            </a:r>
          </a:p>
          <a:p>
            <a:pPr lvl="0"/>
            <a:r>
              <a:rPr lang="en-US" sz="1200" kern="1200" dirty="0">
                <a:solidFill>
                  <a:schemeClr val="tx1"/>
                </a:solidFill>
                <a:effectLst/>
                <a:latin typeface="+mn-lt"/>
                <a:ea typeface="+mn-ea"/>
                <a:cs typeface="+mn-cs"/>
              </a:rPr>
              <a:t>Severe interstitial lung disease</a:t>
            </a:r>
          </a:p>
          <a:p>
            <a:pPr lvl="0"/>
            <a:r>
              <a:rPr lang="en-US" sz="1200" kern="1200" dirty="0">
                <a:solidFill>
                  <a:schemeClr val="tx1"/>
                </a:solidFill>
                <a:effectLst/>
                <a:latin typeface="+mn-lt"/>
                <a:ea typeface="+mn-ea"/>
                <a:cs typeface="+mn-cs"/>
              </a:rPr>
              <a:t>Severe chest-wall disorders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kyphoscoliosis)</a:t>
            </a:r>
          </a:p>
          <a:p>
            <a:pPr lvl="0"/>
            <a:r>
              <a:rPr lang="en-US" sz="1200" kern="1200" dirty="0">
                <a:solidFill>
                  <a:schemeClr val="tx1"/>
                </a:solidFill>
                <a:effectLst/>
                <a:latin typeface="+mn-lt"/>
                <a:ea typeface="+mn-ea"/>
                <a:cs typeface="+mn-cs"/>
              </a:rPr>
              <a:t>Severe hypothyroidism</a:t>
            </a:r>
          </a:p>
          <a:p>
            <a:pPr lvl="0"/>
            <a:r>
              <a:rPr lang="en-US" sz="1200" kern="1200" dirty="0">
                <a:solidFill>
                  <a:schemeClr val="tx1"/>
                </a:solidFill>
                <a:effectLst/>
                <a:latin typeface="+mn-lt"/>
                <a:ea typeface="+mn-ea"/>
                <a:cs typeface="+mn-cs"/>
              </a:rPr>
              <a:t>Neuromuscular disease</a:t>
            </a:r>
          </a:p>
          <a:p>
            <a:pPr lvl="0"/>
            <a:r>
              <a:rPr lang="en-US" sz="1200" kern="1200" dirty="0">
                <a:solidFill>
                  <a:schemeClr val="tx1"/>
                </a:solidFill>
                <a:effectLst/>
                <a:latin typeface="+mn-lt"/>
                <a:ea typeface="+mn-ea"/>
                <a:cs typeface="+mn-cs"/>
              </a:rPr>
              <a:t>Congenital hypoventilation syndromes”</a:t>
            </a:r>
            <a:endParaRPr lang="en-US" dirty="0"/>
          </a:p>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26</a:t>
            </a:fld>
            <a:endParaRPr lang="en-US"/>
          </a:p>
        </p:txBody>
      </p:sp>
    </p:spTree>
    <p:extLst>
      <p:ext uri="{BB962C8B-B14F-4D97-AF65-F5344CB8AC3E}">
        <p14:creationId xmlns:p14="http://schemas.microsoft.com/office/powerpoint/2010/main" val="63561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Inclusion criteria: Admitted, 18+ </a:t>
            </a:r>
          </a:p>
          <a:p>
            <a:endParaRPr lang="en-US" dirty="0"/>
          </a:p>
          <a:p>
            <a:r>
              <a:rPr lang="en-US" dirty="0"/>
              <a:t>ABG showing PaCO2 over 45 and pH 7.35-7.45 during 2018. N=491</a:t>
            </a:r>
          </a:p>
          <a:p>
            <a:endParaRPr lang="en-US" dirty="0"/>
          </a:p>
          <a:p>
            <a:r>
              <a:rPr lang="en-US" dirty="0"/>
              <a:t>44% had multiple admissions w/n the year</a:t>
            </a:r>
          </a:p>
          <a:p>
            <a:r>
              <a:rPr lang="en-US" dirty="0"/>
              <a:t>44.2% mortality over a median of 592 days</a:t>
            </a:r>
          </a:p>
          <a:p>
            <a:endParaRPr lang="en-US" dirty="0"/>
          </a:p>
          <a:p>
            <a:r>
              <a:rPr lang="en-US" dirty="0"/>
              <a:t>Manual review of 40 patients with 0 competing metabolic </a:t>
            </a:r>
            <a:r>
              <a:rPr lang="en-US" dirty="0" err="1"/>
              <a:t>proceses</a:t>
            </a:r>
            <a:r>
              <a:rPr lang="en-US" dirty="0"/>
              <a:t>. </a:t>
            </a:r>
          </a:p>
        </p:txBody>
      </p:sp>
      <p:sp>
        <p:nvSpPr>
          <p:cNvPr id="4" name="Slide Number Placeholder 3"/>
          <p:cNvSpPr>
            <a:spLocks noGrp="1"/>
          </p:cNvSpPr>
          <p:nvPr>
            <p:ph type="sldNum" sz="quarter" idx="5"/>
          </p:nvPr>
        </p:nvSpPr>
        <p:spPr/>
        <p:txBody>
          <a:bodyPr/>
          <a:lstStyle/>
          <a:p>
            <a:fld id="{1EC3053B-A881-D543-8AAA-D158F42589C3}" type="slidenum">
              <a:rPr lang="en-US" smtClean="0"/>
              <a:t>27</a:t>
            </a:fld>
            <a:endParaRPr lang="en-US"/>
          </a:p>
        </p:txBody>
      </p:sp>
    </p:spTree>
    <p:extLst>
      <p:ext uri="{BB962C8B-B14F-4D97-AF65-F5344CB8AC3E}">
        <p14:creationId xmlns:p14="http://schemas.microsoft.com/office/powerpoint/2010/main" val="4132846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28</a:t>
            </a:fld>
            <a:endParaRPr lang="en-US"/>
          </a:p>
        </p:txBody>
      </p:sp>
    </p:spTree>
    <p:extLst>
      <p:ext uri="{BB962C8B-B14F-4D97-AF65-F5344CB8AC3E}">
        <p14:creationId xmlns:p14="http://schemas.microsoft.com/office/powerpoint/2010/main" val="3975970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www.atsjournals.org</a:t>
            </a:r>
            <a:r>
              <a:rPr lang="en-US" dirty="0"/>
              <a:t>/</a:t>
            </a:r>
            <a:r>
              <a:rPr lang="en-US" dirty="0" err="1"/>
              <a:t>doi</a:t>
            </a:r>
            <a:r>
              <a:rPr lang="en-US" dirty="0"/>
              <a:t>/pdf/10.1164/rccm.201608-1666OC</a:t>
            </a:r>
          </a:p>
          <a:p>
            <a:endParaRPr lang="en-US" dirty="0"/>
          </a:p>
          <a:p>
            <a:r>
              <a:rPr lang="en-US" dirty="0"/>
              <a:t>[ ] Review details</a:t>
            </a:r>
          </a:p>
        </p:txBody>
      </p:sp>
      <p:sp>
        <p:nvSpPr>
          <p:cNvPr id="4" name="Slide Number Placeholder 3"/>
          <p:cNvSpPr>
            <a:spLocks noGrp="1"/>
          </p:cNvSpPr>
          <p:nvPr>
            <p:ph type="sldNum" sz="quarter" idx="5"/>
          </p:nvPr>
        </p:nvSpPr>
        <p:spPr/>
        <p:txBody>
          <a:bodyPr/>
          <a:lstStyle/>
          <a:p>
            <a:fld id="{37D2BE23-960F-E643-8832-4EA367A333D5}" type="slidenum">
              <a:rPr lang="en-US" smtClean="0"/>
              <a:t>29</a:t>
            </a:fld>
            <a:endParaRPr lang="en-US"/>
          </a:p>
        </p:txBody>
      </p:sp>
    </p:spTree>
    <p:extLst>
      <p:ext uri="{BB962C8B-B14F-4D97-AF65-F5344CB8AC3E}">
        <p14:creationId xmlns:p14="http://schemas.microsoft.com/office/powerpoint/2010/main" val="9902581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Admitted to ICU to 1 ICU in Tunisia 2015-2018, PaCO2 &gt; 6kpa = 45 mmHg, pH &lt; 7.35. No prior OSA syndrome diagnosis.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make the point that the reverse probabilities are difficult to reason about: likelihood of a given person with OSA needing ICU care? Low. Likelihood of a given person needing ICU care having OSA? High (if that ~50% study is to be believed, severe OSA = at least 10 fold increase)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Is 50% beyond the treatment threshold for CPAP?</a:t>
            </a:r>
          </a:p>
          <a:p>
            <a:endParaRPr lang="en-US" dirty="0"/>
          </a:p>
        </p:txBody>
      </p:sp>
      <p:sp>
        <p:nvSpPr>
          <p:cNvPr id="4" name="Slide Number Placeholder 3"/>
          <p:cNvSpPr>
            <a:spLocks noGrp="1"/>
          </p:cNvSpPr>
          <p:nvPr>
            <p:ph type="sldNum" sz="quarter" idx="5"/>
          </p:nvPr>
        </p:nvSpPr>
        <p:spPr/>
        <p:txBody>
          <a:bodyPr/>
          <a:lstStyle/>
          <a:p>
            <a:fld id="{1EC3053B-A881-D543-8AAA-D158F42589C3}" type="slidenum">
              <a:rPr lang="en-US" smtClean="0"/>
              <a:t>30</a:t>
            </a:fld>
            <a:endParaRPr lang="en-US"/>
          </a:p>
        </p:txBody>
      </p:sp>
    </p:spTree>
    <p:extLst>
      <p:ext uri="{BB962C8B-B14F-4D97-AF65-F5344CB8AC3E}">
        <p14:creationId xmlns:p14="http://schemas.microsoft.com/office/powerpoint/2010/main" val="1787325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154C9C-28C3-5141-89EE-A48E8C9C2C49}" type="slidenum">
              <a:rPr lang="en-US" smtClean="0"/>
              <a:t>31</a:t>
            </a:fld>
            <a:endParaRPr lang="en-US"/>
          </a:p>
        </p:txBody>
      </p:sp>
    </p:spTree>
    <p:extLst>
      <p:ext uri="{BB962C8B-B14F-4D97-AF65-F5344CB8AC3E}">
        <p14:creationId xmlns:p14="http://schemas.microsoft.com/office/powerpoint/2010/main" val="314831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Bicarbonate, rates of missed diagnoses (high), cohort study definitions</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38</a:t>
            </a:fld>
            <a:endParaRPr lang="en-US"/>
          </a:p>
        </p:txBody>
      </p:sp>
    </p:spTree>
    <p:extLst>
      <p:ext uri="{BB962C8B-B14F-4D97-AF65-F5344CB8AC3E}">
        <p14:creationId xmlns:p14="http://schemas.microsoft.com/office/powerpoint/2010/main" val="4238711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Maybe move this to after?</a:t>
            </a:r>
          </a:p>
        </p:txBody>
      </p:sp>
      <p:sp>
        <p:nvSpPr>
          <p:cNvPr id="4" name="Slide Number Placeholder 3"/>
          <p:cNvSpPr>
            <a:spLocks noGrp="1"/>
          </p:cNvSpPr>
          <p:nvPr>
            <p:ph type="sldNum" sz="quarter" idx="5"/>
          </p:nvPr>
        </p:nvSpPr>
        <p:spPr/>
        <p:txBody>
          <a:bodyPr/>
          <a:lstStyle/>
          <a:p>
            <a:fld id="{6741A61A-74B6-D548-8F66-DDC3192B23D6}" type="slidenum">
              <a:rPr lang="en-US" smtClean="0"/>
              <a:t>39</a:t>
            </a:fld>
            <a:endParaRPr lang="en-US"/>
          </a:p>
        </p:txBody>
      </p:sp>
    </p:spTree>
    <p:extLst>
      <p:ext uri="{BB962C8B-B14F-4D97-AF65-F5344CB8AC3E}">
        <p14:creationId xmlns:p14="http://schemas.microsoft.com/office/powerpoint/2010/main" val="179493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Bicarbonate, rates of missed diagnoses (high), cohort study definitions</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3</a:t>
            </a:fld>
            <a:endParaRPr lang="en-US"/>
          </a:p>
        </p:txBody>
      </p:sp>
    </p:spTree>
    <p:extLst>
      <p:ext uri="{BB962C8B-B14F-4D97-AF65-F5344CB8AC3E}">
        <p14:creationId xmlns:p14="http://schemas.microsoft.com/office/powerpoint/2010/main" val="32362683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Mediation analysis methods blurb: </a:t>
            </a:r>
          </a:p>
          <a:p>
            <a:endParaRPr lang="en-US" dirty="0"/>
          </a:p>
          <a:p>
            <a:r>
              <a:rPr lang="en-US" dirty="0">
                <a:effectLst/>
                <a:latin typeface="Helvetica Neue" panose="02000503000000020004" pitchFamily="2" charset="0"/>
              </a:rPr>
              <a:t>Mediators are intermediate variables located in the causal pathway between the exposure and the outcome, that account for the effect of the exposure on the outcome. Although mediators are conceptually different from confounders, this distinction cannot be made purely on statistical or mathematical grounds (44). Mediation analysis, however, does not prove causation. Rather, it quantifies the extent to</a:t>
            </a:r>
          </a:p>
          <a:p>
            <a:r>
              <a:rPr lang="en-US" dirty="0">
                <a:effectLst/>
                <a:latin typeface="Helvetica Neue" panose="02000503000000020004" pitchFamily="2" charset="0"/>
              </a:rPr>
              <a:t>which the association between exposure and outcome is accounted for by a third variable.</a:t>
            </a:r>
          </a:p>
          <a:p>
            <a:r>
              <a:rPr lang="en-US" dirty="0">
                <a:effectLst/>
                <a:latin typeface="Helvetica Neue" panose="02000503000000020004" pitchFamily="2" charset="0"/>
              </a:rPr>
              <a:t>Crucially, the associations between exposure and mediator or mediator and outcome are also</a:t>
            </a:r>
          </a:p>
          <a:p>
            <a:r>
              <a:rPr lang="en-US" dirty="0">
                <a:effectLst/>
                <a:latin typeface="Helvetica Neue" panose="02000503000000020004" pitchFamily="2" charset="0"/>
              </a:rPr>
              <a:t>potentially susceptible to confounding</a:t>
            </a:r>
          </a:p>
          <a:p>
            <a:endParaRPr lang="en-US" dirty="0"/>
          </a:p>
          <a:p>
            <a:endParaRPr lang="en-US" dirty="0"/>
          </a:p>
          <a:p>
            <a:r>
              <a:rPr lang="en-US" dirty="0"/>
              <a:t>Overlap syndrome mediates the relationship between obesity and COPD readmission</a:t>
            </a:r>
          </a:p>
          <a:p>
            <a:endParaRPr lang="en-US" dirty="0"/>
          </a:p>
          <a:p>
            <a:r>
              <a:rPr lang="en-US" dirty="0"/>
              <a:t>https://</a:t>
            </a:r>
            <a:r>
              <a:rPr lang="en-US" dirty="0" err="1"/>
              <a:t>www.thoracic.org</a:t>
            </a:r>
            <a:r>
              <a:rPr lang="en-US" dirty="0"/>
              <a:t>/members/assemblies/assemblies/</a:t>
            </a:r>
            <a:r>
              <a:rPr lang="en-US" dirty="0" err="1"/>
              <a:t>srn</a:t>
            </a:r>
            <a:r>
              <a:rPr lang="en-US" dirty="0"/>
              <a:t>/journal-club/effects-of-obstructive-sleep-apnea-and-obesity-on-30-day-readmissions.php</a:t>
            </a:r>
          </a:p>
          <a:p>
            <a:endParaRPr lang="en-US" dirty="0"/>
          </a:p>
          <a:p>
            <a:r>
              <a:rPr lang="en-US" b="1" dirty="0"/>
              <a:t>PubMed: </a:t>
            </a:r>
            <a:r>
              <a:rPr lang="en-US" dirty="0">
                <a:hlinkClick r:id="rId3"/>
              </a:rPr>
              <a:t>34624200</a:t>
            </a:r>
            <a:endParaRPr lang="en-US" dirty="0"/>
          </a:p>
          <a:p>
            <a:endParaRPr lang="en-US" dirty="0"/>
          </a:p>
          <a:p>
            <a:r>
              <a:rPr lang="en-US" dirty="0"/>
              <a:t>Critiques: no ability to tease out severity relationship which may differ. </a:t>
            </a:r>
          </a:p>
          <a:p>
            <a:endParaRPr lang="en-US" dirty="0"/>
          </a:p>
          <a:p>
            <a:r>
              <a:rPr lang="en-US" dirty="0"/>
              <a:t>Are some of the patients diagnosed with COPD actually OHS or similar</a:t>
            </a:r>
          </a:p>
        </p:txBody>
      </p:sp>
      <p:sp>
        <p:nvSpPr>
          <p:cNvPr id="4" name="Slide Number Placeholder 3"/>
          <p:cNvSpPr>
            <a:spLocks noGrp="1"/>
          </p:cNvSpPr>
          <p:nvPr>
            <p:ph type="sldNum" sz="quarter" idx="5"/>
          </p:nvPr>
        </p:nvSpPr>
        <p:spPr/>
        <p:txBody>
          <a:bodyPr/>
          <a:lstStyle/>
          <a:p>
            <a:fld id="{6741A61A-74B6-D548-8F66-DDC3192B23D6}" type="slidenum">
              <a:rPr lang="en-US" smtClean="0"/>
              <a:t>40</a:t>
            </a:fld>
            <a:endParaRPr lang="en-US"/>
          </a:p>
        </p:txBody>
      </p:sp>
    </p:spTree>
    <p:extLst>
      <p:ext uri="{BB962C8B-B14F-4D97-AF65-F5344CB8AC3E}">
        <p14:creationId xmlns:p14="http://schemas.microsoft.com/office/powerpoint/2010/main" val="2756230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DOI: 10.1164/rccm.202109-2035OC</a:t>
            </a:r>
            <a:br>
              <a:rPr lang="en-US" sz="1200" dirty="0"/>
            </a:br>
            <a:r>
              <a:rPr lang="en-US" sz="1200" dirty="0"/>
              <a:t>Sterling, Pepin, Linde-</a:t>
            </a:r>
            <a:r>
              <a:rPr lang="en-US" sz="1200" dirty="0" err="1"/>
              <a:t>Zwirble</a:t>
            </a:r>
            <a:r>
              <a:rPr lang="en-US" sz="1200" dirty="0"/>
              <a:t>, et al.: PAP Adherence and Outcomes in Overlap Syndrome</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41</a:t>
            </a:fld>
            <a:endParaRPr lang="en-US"/>
          </a:p>
        </p:txBody>
      </p:sp>
    </p:spTree>
    <p:extLst>
      <p:ext uri="{BB962C8B-B14F-4D97-AF65-F5344CB8AC3E}">
        <p14:creationId xmlns:p14="http://schemas.microsoft.com/office/powerpoint/2010/main" val="711503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43</a:t>
            </a:fld>
            <a:endParaRPr lang="en-US"/>
          </a:p>
        </p:txBody>
      </p:sp>
    </p:spTree>
    <p:extLst>
      <p:ext uri="{BB962C8B-B14F-4D97-AF65-F5344CB8AC3E}">
        <p14:creationId xmlns:p14="http://schemas.microsoft.com/office/powerpoint/2010/main" val="2806607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Patients prone to ventilatory decompensation are not currently systematically identified or managed, and so frequently fall through the cracks. Identification and treatment of sleep disordered breathing and its risk factors is a promising approach to improve care but requires empiric support to justify implementation.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Motivation for the research Dash systematized, identification, and assessment, with a battery of a valuations is likely to lead to a large improvement in readmission. Include this as the reason to do this research. It’s needed because this is common and commonly missed and highly morbid.</a:t>
            </a:r>
          </a:p>
          <a:p>
            <a:endParaRPr lang="en-US" dirty="0"/>
          </a:p>
          <a:p>
            <a:endParaRPr lang="en-US" dirty="0"/>
          </a:p>
          <a:p>
            <a:endParaRPr lang="en-US" dirty="0"/>
          </a:p>
          <a:p>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[x] https://</a:t>
            </a:r>
            <a:r>
              <a:rPr lang="en-US" dirty="0" err="1">
                <a:effectLst/>
                <a:latin typeface="Helvetica Neue" panose="02000503000000020004" pitchFamily="2" charset="0"/>
              </a:rPr>
              <a:t>onlinelibrary.wiley.com</a:t>
            </a:r>
            <a:r>
              <a:rPr lang="en-US" dirty="0">
                <a:effectLst/>
                <a:latin typeface="Helvetica Neue" panose="02000503000000020004" pitchFamily="2" charset="0"/>
              </a:rPr>
              <a:t>/</a:t>
            </a:r>
            <a:r>
              <a:rPr lang="en-US" dirty="0" err="1">
                <a:effectLst/>
                <a:latin typeface="Helvetica Neue" panose="02000503000000020004" pitchFamily="2" charset="0"/>
              </a:rPr>
              <a:t>doi</a:t>
            </a:r>
            <a:r>
              <a:rPr lang="en-US" dirty="0">
                <a:effectLst/>
                <a:latin typeface="Helvetica Neue" panose="02000503000000020004" pitchFamily="2" charset="0"/>
              </a:rPr>
              <a:t>/10.1111/resp.14413 editorial on </a:t>
            </a:r>
            <a:r>
              <a:rPr lang="en-US" dirty="0" err="1">
                <a:effectLst/>
                <a:latin typeface="Helvetica Neue" panose="02000503000000020004" pitchFamily="2" charset="0"/>
              </a:rPr>
              <a:t>hypercap</a:t>
            </a:r>
            <a:r>
              <a:rPr lang="en-US" dirty="0">
                <a:effectLst/>
                <a:latin typeface="Helvetica Neue" panose="02000503000000020004" pitchFamily="2" charset="0"/>
              </a:rPr>
              <a:t> epidemiology.. highlights need for better methods than ABG to identify. This can be a key citation. </a:t>
            </a:r>
          </a:p>
          <a:p>
            <a:r>
              <a:rPr lang="en-US" dirty="0">
                <a:effectLst/>
                <a:latin typeface="Helvetica Neue" panose="02000503000000020004" pitchFamily="2" charset="0"/>
              </a:rPr>
              <a:t>“Tertiary prevention refers to the action taken to reduce the chronic effects of a health problem in an individual or a population by minimizing the functional impairment consequent to the acute or chronic health problem”</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My vision: someone comes in with hypercapnia - they are identified as someone who for some reason has frailty of their ventilatory control or performance and thus at high risk of future adverse outcomes. This triggers a number of assessments to identify the causes for this frailty, and triggers a pipeline for respiratory care (both diagnostic studies and outpatient treatment.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Current reality: referral to sleep medicine in placed. They receive steroids, antibiotics, diuretics and slowly improve. They are sent home on oxygen and bounce back. </a:t>
            </a:r>
          </a:p>
          <a:p>
            <a:endParaRPr lang="en-US" dirty="0"/>
          </a:p>
          <a:p>
            <a:endParaRPr lang="en-US" dirty="0"/>
          </a:p>
          <a:p>
            <a:endParaRPr lang="en-US" dirty="0"/>
          </a:p>
          <a:p>
            <a:r>
              <a:rPr lang="en-US" dirty="0">
                <a:effectLst/>
                <a:latin typeface="Helvetica Neue" panose="02000503000000020004" pitchFamily="2" charset="0"/>
              </a:rPr>
              <a:t>Why are we doing it? </a:t>
            </a:r>
          </a:p>
          <a:p>
            <a:pPr>
              <a:buFont typeface="+mj-lt"/>
              <a:buAutoNum type="arabicPeriod"/>
            </a:pPr>
            <a:r>
              <a:rPr lang="en-US" dirty="0">
                <a:effectLst/>
                <a:latin typeface="Helvetica Neue" panose="02000503000000020004" pitchFamily="2" charset="0"/>
              </a:rPr>
              <a:t>Prevalence if hypercapnia is likely rising: Obesity, Opiates, Multi-morbidity</a:t>
            </a:r>
          </a:p>
          <a:p>
            <a:pPr>
              <a:buFont typeface="+mj-lt"/>
              <a:buAutoNum type="arabicPeriod"/>
            </a:pPr>
            <a:r>
              <a:rPr lang="en-US" dirty="0">
                <a:effectLst/>
                <a:latin typeface="Helvetica Neue" panose="02000503000000020004" pitchFamily="2" charset="0"/>
              </a:rPr>
              <a:t>What are the most common component causes? Not known</a:t>
            </a:r>
          </a:p>
          <a:p>
            <a:pPr>
              <a:buFont typeface="+mj-lt"/>
              <a:buAutoNum type="arabicPeriod"/>
            </a:pPr>
            <a:r>
              <a:rPr lang="en-US" dirty="0">
                <a:effectLst/>
                <a:latin typeface="Helvetica Neue" panose="02000503000000020004" pitchFamily="2" charset="0"/>
              </a:rPr>
              <a:t>Existing evidence pertains to well-defined populations that do not reflect clinical practice</a:t>
            </a:r>
          </a:p>
          <a:p>
            <a:pPr>
              <a:buFont typeface="+mj-lt"/>
              <a:buAutoNum type="arabicPeriod"/>
            </a:pPr>
            <a:r>
              <a:rPr lang="en-US" dirty="0">
                <a:effectLst/>
                <a:latin typeface="Helvetica Neue" panose="02000503000000020004" pitchFamily="2" charset="0"/>
              </a:rPr>
              <a:t>No consensus exists around how to systematically identify, nor manage these patients after stabilization. </a:t>
            </a:r>
          </a:p>
          <a:p>
            <a:pPr>
              <a:buFont typeface="+mj-lt"/>
              <a:buAutoNum type="arabicPeriod"/>
            </a:pPr>
            <a:r>
              <a:rPr lang="en-US" dirty="0">
                <a:effectLst/>
                <a:latin typeface="Helvetica Neue" panose="02000503000000020004" pitchFamily="2" charset="0"/>
              </a:rPr>
              <a:t>HUGE room for improvement in processes of care, but evidence is required.</a:t>
            </a:r>
          </a:p>
          <a:p>
            <a:endParaRPr lang="en-US" dirty="0"/>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44</a:t>
            </a:fld>
            <a:endParaRPr lang="en-US"/>
          </a:p>
        </p:txBody>
      </p:sp>
    </p:spTree>
    <p:extLst>
      <p:ext uri="{BB962C8B-B14F-4D97-AF65-F5344CB8AC3E}">
        <p14:creationId xmlns:p14="http://schemas.microsoft.com/office/powerpoint/2010/main" val="3498870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What is our ‘reference standard’? </a:t>
            </a:r>
          </a:p>
          <a:p>
            <a:endParaRPr lang="en-US" dirty="0"/>
          </a:p>
          <a:p>
            <a:r>
              <a:rPr lang="en-US" dirty="0"/>
              <a:t>2. The test is not the truth (Scott’s post - https://</a:t>
            </a:r>
            <a:r>
              <a:rPr lang="en-US" dirty="0" err="1"/>
              <a:t>www.statusiatrogenicus.com</a:t>
            </a:r>
            <a:r>
              <a:rPr lang="en-US" dirty="0"/>
              <a:t>/2019/05/the-test-is-not-truth-one-week-in-</a:t>
            </a:r>
            <a:r>
              <a:rPr lang="en-US" dirty="0" err="1"/>
              <a:t>life.html</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‘Construct’ of ventilatory failure? (=gives shared language to understand)</a:t>
            </a:r>
          </a:p>
          <a:p>
            <a:endParaRPr lang="en-US" dirty="0"/>
          </a:p>
          <a:p>
            <a:r>
              <a:rPr lang="en-US" dirty="0"/>
              <a:t>4. Classification vs Prediction tasks. </a:t>
            </a:r>
          </a:p>
          <a:p>
            <a:endParaRPr lang="en-US" dirty="0"/>
          </a:p>
          <a:p>
            <a:r>
              <a:rPr lang="en-US" dirty="0">
                <a:effectLst/>
                <a:latin typeface="Helvetica Neue" panose="02000503000000020004" pitchFamily="2" charset="0"/>
              </a:rPr>
              <a:t>‘Severe and persistent hypercapnia, termed hypercapnic respiratory failure, is defined as</a:t>
            </a:r>
          </a:p>
          <a:p>
            <a:r>
              <a:rPr lang="en-US" dirty="0">
                <a:effectLst/>
                <a:latin typeface="Helvetica Neue" panose="02000503000000020004" pitchFamily="2" charset="0"/>
              </a:rPr>
              <a:t>chronically high PaCO2 (&gt;45 mmHg) [5].’</a:t>
            </a:r>
          </a:p>
          <a:p>
            <a:r>
              <a:rPr lang="en-US" dirty="0">
                <a:effectLst/>
                <a:latin typeface="Helvetica Neue" panose="02000503000000020004" pitchFamily="2" charset="0"/>
              </a:rPr>
              <a:t>Budweiser S, </a:t>
            </a:r>
            <a:r>
              <a:rPr lang="en-US" dirty="0" err="1">
                <a:effectLst/>
                <a:latin typeface="Helvetica Neue" panose="02000503000000020004" pitchFamily="2" charset="0"/>
              </a:rPr>
              <a:t>Jörres</a:t>
            </a:r>
            <a:r>
              <a:rPr lang="en-US" dirty="0">
                <a:effectLst/>
                <a:latin typeface="Helvetica Neue" panose="02000503000000020004" pitchFamily="2" charset="0"/>
              </a:rPr>
              <a:t> RA, Pfeifer M. Treatment of respiratory failure in COPD. Int J Chron Obstruct </a:t>
            </a:r>
            <a:r>
              <a:rPr lang="en-US" dirty="0" err="1">
                <a:effectLst/>
                <a:latin typeface="Helvetica Neue" panose="02000503000000020004" pitchFamily="2" charset="0"/>
              </a:rPr>
              <a:t>Pulmon</a:t>
            </a:r>
            <a:r>
              <a:rPr lang="en-US" dirty="0">
                <a:effectLst/>
                <a:latin typeface="Helvetica Neue" panose="02000503000000020004" pitchFamily="2" charset="0"/>
              </a:rPr>
              <a:t> Dis</a:t>
            </a:r>
          </a:p>
          <a:p>
            <a:r>
              <a:rPr lang="en-US" dirty="0">
                <a:effectLst/>
                <a:latin typeface="Helvetica Neue" panose="02000503000000020004" pitchFamily="2" charset="0"/>
              </a:rPr>
              <a:t>2008; 3: 605–618.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—&gt; interesting to note that there is usually no specification on how long “persistent” is required to be. </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The word “syndrome” (from Greek language:</a:t>
            </a:r>
          </a:p>
          <a:p>
            <a:r>
              <a:rPr lang="el-GR" dirty="0">
                <a:effectLst/>
                <a:latin typeface="Helvetica Neue" panose="02000503000000020004" pitchFamily="2" charset="0"/>
              </a:rPr>
              <a:t>συν-</a:t>
            </a:r>
            <a:r>
              <a:rPr lang="el-GR" dirty="0" err="1">
                <a:effectLst/>
                <a:latin typeface="Helvetica Neue" panose="02000503000000020004" pitchFamily="2" charset="0"/>
              </a:rPr>
              <a:t>δρ</a:t>
            </a:r>
            <a:r>
              <a:rPr lang="en-US" dirty="0" err="1">
                <a:effectLst/>
                <a:latin typeface="Helvetica Neue" panose="02000503000000020004" pitchFamily="2" charset="0"/>
              </a:rPr>
              <a:t>ó</a:t>
            </a:r>
            <a:r>
              <a:rPr lang="el-GR" dirty="0" err="1">
                <a:effectLst/>
                <a:latin typeface="Helvetica Neue" panose="02000503000000020004" pitchFamily="2" charset="0"/>
              </a:rPr>
              <a:t>μος</a:t>
            </a:r>
            <a:r>
              <a:rPr lang="el-GR" dirty="0">
                <a:effectLst/>
                <a:latin typeface="Helvetica Neue" panose="02000503000000020004" pitchFamily="2" charset="0"/>
              </a:rPr>
              <a:t> </a:t>
            </a:r>
            <a:r>
              <a:rPr lang="en-US" dirty="0">
                <a:effectLst/>
                <a:latin typeface="Helvetica Neue" panose="02000503000000020004" pitchFamily="2" charset="0"/>
              </a:rPr>
              <a:t>meaning “con-</a:t>
            </a:r>
            <a:r>
              <a:rPr lang="en-US" dirty="0" err="1">
                <a:effectLst/>
                <a:latin typeface="Helvetica Neue" panose="02000503000000020004" pitchFamily="2" charset="0"/>
              </a:rPr>
              <a:t>currence</a:t>
            </a:r>
            <a:r>
              <a:rPr lang="en-US" dirty="0">
                <a:effectLst/>
                <a:latin typeface="Helvetica Neue" panose="02000503000000020004" pitchFamily="2" charset="0"/>
              </a:rPr>
              <a:t>”) denotes a clinical presentation of different phenomena that together invoke a common cause on which the eventual diagnosis is established. However, this expression may introduce a bias when a cause is inferred but cannot be proven.</a:t>
            </a:r>
          </a:p>
          <a:p>
            <a:r>
              <a:rPr lang="en-US" dirty="0">
                <a:effectLst/>
                <a:latin typeface="Helvetica Neue" panose="02000503000000020004" pitchFamily="2" charset="0"/>
              </a:rPr>
              <a:t>Causal inference may be spurious when clinical manifestations are non-specific, as in OSA. In that case, a gold-standard reference test is needed to demonstrate that the presumed cause is present. If such a test is not available, the “syndrome” definition has no solid foundation and the disease construct may be nothing more than a black box.</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There is a risk of lumping conditions it should be lumped. Which could be a hindrance to discovering how to manage individual patients. However I would argue that even if that is the case, lumping the syndrome together can be very helpful to improve recognition processes of care. As an example how it operates sepsis, which in the last 30 years of research has not healed any strong evidence positive recommendations, but it’s been huge benefit for improving processes of care.</a:t>
            </a:r>
          </a:p>
          <a:p>
            <a:endParaRPr lang="en-US" dirty="0">
              <a:effectLst/>
              <a:latin typeface="Helvetica Neue" panose="02000503000000020004" pitchFamily="2" charset="0"/>
            </a:endParaRPr>
          </a:p>
          <a:p>
            <a:r>
              <a:rPr lang="en-US" dirty="0">
                <a:effectLst/>
                <a:latin typeface="Helvetica Neue" panose="02000503000000020004" pitchFamily="2" charset="0"/>
              </a:rPr>
              <a:t>Is it an </a:t>
            </a:r>
            <a:r>
              <a:rPr lang="en-US" dirty="0" err="1">
                <a:effectLst/>
                <a:latin typeface="Helvetica Neue" panose="02000503000000020004" pitchFamily="2" charset="0"/>
              </a:rPr>
              <a:t>epiphenomema</a:t>
            </a:r>
            <a:r>
              <a:rPr lang="en-US" dirty="0">
                <a:effectLst/>
                <a:latin typeface="Helvetica Neue" panose="02000503000000020004" pitchFamily="2" charset="0"/>
              </a:rPr>
              <a:t>? How does this relate to syndrome vs disease?</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t>‘Construct’ of ventilatory failure? (=gives shared language to understand </a:t>
            </a:r>
          </a:p>
          <a:p>
            <a:pPr lvl="1"/>
            <a:r>
              <a:rPr lang="en-US" dirty="0"/>
              <a:t>Classification: e.g. you have high cholesterol or not? </a:t>
            </a:r>
          </a:p>
          <a:p>
            <a:pPr lvl="1"/>
            <a:r>
              <a:rPr lang="en-US" dirty="0"/>
              <a:t>Prediction: e.g. your risk of ASCVD in 10 years is __? –ARR warrants statin</a:t>
            </a:r>
          </a:p>
          <a:p>
            <a:pPr lvl="2"/>
            <a:r>
              <a:rPr lang="en-US" dirty="0"/>
              <a:t>A prediction-based construct: better for clinical care and trials, more slippery</a:t>
            </a:r>
          </a:p>
          <a:p>
            <a:pPr lvl="2"/>
            <a:r>
              <a:rPr lang="en-US" dirty="0"/>
              <a:t>What would we be predicting? </a:t>
            </a:r>
            <a:r>
              <a:rPr lang="en-US" dirty="0" err="1"/>
              <a:t>Abstrct</a:t>
            </a:r>
            <a:r>
              <a:rPr lang="en-US" dirty="0"/>
              <a:t>: future respiratory failure. Operational: death, readmission, or activity limitation from ventilatory respiratory failure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Helvetica Neue" panose="02000503000000020004" pitchFamily="2" charset="0"/>
              </a:rPr>
              <a:t>“The majority of ML applications in medicine are still using </a:t>
            </a:r>
            <a:r>
              <a:rPr lang="en-US" dirty="0">
                <a:solidFill>
                  <a:srgbClr val="DCA10D"/>
                </a:solidFill>
                <a:effectLst/>
                <a:latin typeface="Helvetica Neue" panose="02000503000000020004" pitchFamily="2" charset="0"/>
                <a:hlinkClick r:id="rId3"/>
              </a:rPr>
              <a:t>classification 8</a:t>
            </a:r>
            <a:r>
              <a:rPr lang="en-US" dirty="0">
                <a:effectLst/>
                <a:latin typeface="Helvetica Neue" panose="02000503000000020004" pitchFamily="2" charset="0"/>
              </a:rPr>
              <a:t> methods rather than risk prediction. It is time for researchers to realize that classification provides limited information, is arbitrary, is more prone to patient sampling issues, and is at odds with medical decision making.” From </a:t>
            </a:r>
            <a:r>
              <a:rPr lang="en-US" dirty="0">
                <a:solidFill>
                  <a:srgbClr val="DCA10D"/>
                </a:solidFill>
                <a:effectLst/>
                <a:latin typeface="Helvetica Neue" panose="02000503000000020004" pitchFamily="2" charset="0"/>
                <a:hlinkClick r:id="rId4"/>
              </a:rPr>
              <a:t>https://discourse.datamethods.org/t/observations-on-big-data-precision-health-and-machine-learning/6061</a:t>
            </a:r>
            <a:endParaRPr lang="en-US" dirty="0">
              <a:solidFill>
                <a:srgbClr val="DCA10D"/>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DCA10D"/>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DCA10D"/>
                </a:solidFill>
                <a:effectLst/>
                <a:latin typeface="Helvetica Neue" panose="02000503000000020004" pitchFamily="2" charset="0"/>
              </a:rPr>
              <a:t>Example of PFTs: attempting to move toward </a:t>
            </a:r>
          </a:p>
          <a:p>
            <a:r>
              <a:rPr lang="en-US" dirty="0">
                <a:effectLst/>
                <a:latin typeface="Helvetica Neue" panose="02000503000000020004" pitchFamily="2" charset="0"/>
              </a:rPr>
              <a:t>Place to take this? Prospective definition vs cross sectional definition of hypercapnia as per here </a:t>
            </a:r>
            <a:r>
              <a:rPr lang="en-US" dirty="0">
                <a:solidFill>
                  <a:srgbClr val="DCA10D"/>
                </a:solidFill>
                <a:effectLst/>
                <a:latin typeface="Helvetica Neue" panose="02000503000000020004" pitchFamily="2" charset="0"/>
                <a:hlinkClick r:id="rId5"/>
              </a:rPr>
              <a:t>https://www.atsjournals.org/doi/full/10.1164/rccm.202204-0628LE</a:t>
            </a:r>
            <a:endParaRPr lang="en-US" dirty="0">
              <a:effectLst/>
              <a:latin typeface="Helvetica Neue" panose="02000503000000020004" pitchFamily="2" charset="0"/>
            </a:endParaRPr>
          </a:p>
          <a:p>
            <a:r>
              <a:rPr lang="en-US" dirty="0">
                <a:effectLst/>
                <a:latin typeface="Helvetica Neue" panose="02000503000000020004" pitchFamily="2" charset="0"/>
              </a:rPr>
              <a:t>Define hypercapnia in terms of the increased risk of morbidity (like </a:t>
            </a:r>
            <a:r>
              <a:rPr lang="en-US" dirty="0" err="1">
                <a:effectLst/>
                <a:latin typeface="Helvetica Neue" panose="02000503000000020004" pitchFamily="2" charset="0"/>
              </a:rPr>
              <a:t>pHTN</a:t>
            </a:r>
            <a:r>
              <a:rPr lang="en-US" dirty="0">
                <a:effectLst/>
                <a:latin typeface="Helvetica Neue" panose="02000503000000020004" pitchFamily="2" charset="0"/>
              </a:rPr>
              <a:t>).</a:t>
            </a:r>
            <a:br>
              <a:rPr lang="en-US" dirty="0">
                <a:effectLst/>
                <a:latin typeface="Helvetica Neue" panose="02000503000000020004" pitchFamily="2" charset="0"/>
              </a:rPr>
            </a:br>
            <a:endParaRPr lang="en-US" dirty="0">
              <a:effectLst/>
              <a:latin typeface="Helvetica Neue" panose="02000503000000020004" pitchFamily="2" charset="0"/>
            </a:endParaRPr>
          </a:p>
          <a:p>
            <a:r>
              <a:rPr lang="en-US" dirty="0">
                <a:effectLst/>
                <a:latin typeface="Helvetica Neue" panose="02000503000000020004" pitchFamily="2" charset="0"/>
              </a:rPr>
              <a:t>Consider Framingham as a prediction that usurps the diagnosis of HLD. Analogous concept of prediction of respiratory frailty? </a:t>
            </a:r>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r>
              <a:rPr lang="en-US" dirty="0"/>
              <a:t>Is “Hypercapnic Respiratory Failure” too heterogenous to study? </a:t>
            </a:r>
          </a:p>
          <a:p>
            <a:pPr lvl="1"/>
            <a:r>
              <a:rPr lang="en-US" dirty="0"/>
              <a:t>Studying ’syndromes’ haven’t been particularly fruitful </a:t>
            </a:r>
          </a:p>
          <a:p>
            <a:pPr lvl="1"/>
            <a:r>
              <a:rPr lang="en-US" dirty="0"/>
              <a:t>Proposed paradigm -&gt; moving toward precision in defining the heterogeneity: will it be based on physiologic, epidemiologic, microbiologic criteria? </a:t>
            </a:r>
          </a:p>
          <a:p>
            <a:pPr lvl="1"/>
            <a:r>
              <a:rPr lang="en-US" dirty="0">
                <a:hlinkClick r:id="rId6"/>
              </a:rPr>
              <a:t>https://www.nature.com/articles/s41591-022-01843-x#Fig1</a:t>
            </a:r>
            <a:endParaRPr lang="en-US" dirty="0">
              <a:effectLst/>
              <a:latin typeface="Helvetica Neue" panose="02000503000000020004" pitchFamily="2" charset="0"/>
            </a:endParaRPr>
          </a:p>
          <a:p>
            <a:br>
              <a:rPr lang="en-US" dirty="0">
                <a:effectLst/>
                <a:latin typeface="Helvetica Neue" panose="02000503000000020004" pitchFamily="2" charset="0"/>
              </a:rPr>
            </a:br>
            <a:r>
              <a:rPr lang="en-US" dirty="0">
                <a:effectLst/>
                <a:latin typeface="Helvetica Neue" panose="02000503000000020004" pitchFamily="2" charset="0"/>
              </a:rPr>
              <a:t>“The capacity to oxygenate and ventilate actively metabolizing tissue depends</a:t>
            </a:r>
          </a:p>
          <a:p>
            <a:r>
              <a:rPr lang="en-US" dirty="0">
                <a:effectLst/>
                <a:latin typeface="Helvetica Neue" panose="02000503000000020004" pitchFamily="2" charset="0"/>
              </a:rPr>
              <a:t>upon three key factors: prudent regulation, reserve capacity, and tissue adaptability</a:t>
            </a:r>
          </a:p>
          <a:p>
            <a:r>
              <a:rPr lang="en-US" dirty="0">
                <a:effectLst/>
                <a:latin typeface="Helvetica Neue" panose="02000503000000020004" pitchFamily="2" charset="0"/>
              </a:rPr>
              <a:t>to any sustained shortfall” Marini DOI: 10.1097/CCM.0000000000005022</a:t>
            </a:r>
          </a:p>
          <a:p>
            <a:endParaRPr lang="en-US" dirty="0">
              <a:effectLst/>
              <a:latin typeface="Helvetica Neue" panose="02000503000000020004" pitchFamily="2" charset="0"/>
            </a:endParaRPr>
          </a:p>
          <a:p>
            <a:r>
              <a:rPr lang="en-US" dirty="0">
                <a:effectLst/>
                <a:latin typeface="Helvetica Neue" panose="02000503000000020004" pitchFamily="2" charset="0"/>
              </a:rPr>
              <a:t>Servo control = automatic control system that takes a mechanical position or angle as the control object.</a:t>
            </a:r>
          </a:p>
          <a:p>
            <a:endParaRPr lang="en-US" dirty="0">
              <a:effectLst/>
              <a:latin typeface="Helvetica Neue" panose="02000503000000020004" pitchFamily="2" charset="0"/>
            </a:endParaRPr>
          </a:p>
          <a:p>
            <a:r>
              <a:rPr lang="en-US" dirty="0"/>
              <a:t>https://</a:t>
            </a:r>
            <a:r>
              <a:rPr lang="en-US" dirty="0" err="1"/>
              <a:t>www.nature.com</a:t>
            </a:r>
            <a:r>
              <a:rPr lang="en-US" dirty="0"/>
              <a:t>/articles/s41591-022-01843-x#Fig1 – </a:t>
            </a:r>
          </a:p>
          <a:p>
            <a:endParaRPr lang="en-US" dirty="0"/>
          </a:p>
          <a:p>
            <a:r>
              <a:rPr lang="en-US" dirty="0"/>
              <a:t>Argue to separate syndromes into: </a:t>
            </a:r>
          </a:p>
          <a:p>
            <a:pPr marL="171450" indent="-171450">
              <a:buFontTx/>
              <a:buChar char="-"/>
            </a:pPr>
            <a:r>
              <a:rPr lang="en-US" dirty="0"/>
              <a:t>Insult that can possibly lead to the syndrome: what is the physiologic disturbance? </a:t>
            </a:r>
          </a:p>
          <a:p>
            <a:pPr marL="171450" indent="-171450">
              <a:buFontTx/>
              <a:buChar char="-"/>
            </a:pPr>
            <a:r>
              <a:rPr lang="en-US" dirty="0"/>
              <a:t>Treatable trait: physiology identifiable by biomarkers (or other identifiable features) that predicts response to </a:t>
            </a:r>
            <a:r>
              <a:rPr lang="en-US" dirty="0" err="1"/>
              <a:t>treatmen</a:t>
            </a:r>
            <a:endParaRPr lang="en-US" dirty="0"/>
          </a:p>
          <a:p>
            <a:pPr marL="171450" indent="-171450">
              <a:buFontTx/>
              <a:buChar char="-"/>
            </a:pPr>
            <a:r>
              <a:rPr lang="en-US" dirty="0"/>
              <a:t>Requires trials that enroll on the basis of treatable traits.</a:t>
            </a:r>
          </a:p>
          <a:p>
            <a:pPr marL="171450" indent="-171450">
              <a:buFontTx/>
              <a:buChar char="-"/>
            </a:pPr>
            <a:endParaRPr lang="en-US" dirty="0"/>
          </a:p>
          <a:p>
            <a:endParaRPr lang="en-US" dirty="0">
              <a:effectLst/>
              <a:latin typeface="Helvetica Neue" panose="02000503000000020004" pitchFamily="2" charset="0"/>
            </a:endParaRPr>
          </a:p>
          <a:p>
            <a:pPr marL="171450" indent="-171450">
              <a:buFontTx/>
              <a:buChar char="-"/>
            </a:pPr>
            <a:endParaRPr lang="en-US" dirty="0"/>
          </a:p>
          <a:p>
            <a:endParaRPr lang="en-US" dirty="0">
              <a:effectLst/>
              <a:latin typeface="Helvetica Neue" panose="02000503000000020004" pitchFamily="2" charset="0"/>
            </a:endParaRPr>
          </a:p>
          <a:p>
            <a:endParaRPr lang="en-US" dirty="0">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AA601B9F-682C-8E41-BE94-F77E70DA8972}" type="slidenum">
              <a:rPr lang="en-US" smtClean="0"/>
              <a:t>45</a:t>
            </a:fld>
            <a:endParaRPr lang="en-US"/>
          </a:p>
        </p:txBody>
      </p:sp>
    </p:spTree>
    <p:extLst>
      <p:ext uri="{BB962C8B-B14F-4D97-AF65-F5344CB8AC3E}">
        <p14:creationId xmlns:p14="http://schemas.microsoft.com/office/powerpoint/2010/main" val="942993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Research questions: </a:t>
            </a:r>
          </a:p>
          <a:p>
            <a:endParaRPr lang="en-US" dirty="0"/>
          </a:p>
          <a:p>
            <a:endParaRPr lang="en-US" dirty="0"/>
          </a:p>
          <a:p>
            <a:r>
              <a:rPr lang="en-US" dirty="0"/>
              <a:t>How best to identify patients for studies? -&gt; missing data problem</a:t>
            </a:r>
          </a:p>
          <a:p>
            <a:r>
              <a:rPr lang="en-US" dirty="0"/>
              <a:t>Who are “all comers with hypercapnia” (depends on above)</a:t>
            </a:r>
          </a:p>
        </p:txBody>
      </p:sp>
      <p:sp>
        <p:nvSpPr>
          <p:cNvPr id="4" name="Slide Number Placeholder 3"/>
          <p:cNvSpPr>
            <a:spLocks noGrp="1"/>
          </p:cNvSpPr>
          <p:nvPr>
            <p:ph type="sldNum" sz="quarter" idx="5"/>
          </p:nvPr>
        </p:nvSpPr>
        <p:spPr/>
        <p:txBody>
          <a:bodyPr/>
          <a:lstStyle/>
          <a:p>
            <a:fld id="{37D2BE23-960F-E643-8832-4EA367A333D5}" type="slidenum">
              <a:rPr lang="en-US" smtClean="0"/>
              <a:t>46</a:t>
            </a:fld>
            <a:endParaRPr lang="en-US"/>
          </a:p>
        </p:txBody>
      </p:sp>
    </p:spTree>
    <p:extLst>
      <p:ext uri="{BB962C8B-B14F-4D97-AF65-F5344CB8AC3E}">
        <p14:creationId xmlns:p14="http://schemas.microsoft.com/office/powerpoint/2010/main" val="28742537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year: Bicarbonate, rates of missed diagnoses (high), cohort study definitions</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47</a:t>
            </a:fld>
            <a:endParaRPr lang="en-US"/>
          </a:p>
        </p:txBody>
      </p:sp>
    </p:spTree>
    <p:extLst>
      <p:ext uri="{BB962C8B-B14F-4D97-AF65-F5344CB8AC3E}">
        <p14:creationId xmlns:p14="http://schemas.microsoft.com/office/powerpoint/2010/main" val="27867826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48</a:t>
            </a:fld>
            <a:endParaRPr lang="en-US"/>
          </a:p>
        </p:txBody>
      </p:sp>
    </p:spTree>
    <p:extLst>
      <p:ext uri="{BB962C8B-B14F-4D97-AF65-F5344CB8AC3E}">
        <p14:creationId xmlns:p14="http://schemas.microsoft.com/office/powerpoint/2010/main" val="3114137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0000"/>
              </a:lnSpc>
              <a:spcBef>
                <a:spcPts val="0"/>
              </a:spcBef>
              <a:buNone/>
              <a:defRPr/>
            </a:pPr>
            <a:r>
              <a:rPr lang="en-US" sz="1200" u="sng" dirty="0"/>
              <a:t>Hypercapnia Graphic</a:t>
            </a:r>
          </a:p>
          <a:p>
            <a:pPr>
              <a:lnSpc>
                <a:spcPct val="100000"/>
              </a:lnSpc>
              <a:spcBef>
                <a:spcPts val="0"/>
              </a:spcBef>
              <a:defRPr/>
            </a:pPr>
            <a:r>
              <a:rPr lang="en-US" sz="1200" dirty="0"/>
              <a:t>Wasserman, Karlman, et al. "Principles of exercise testing and interpretation." </a:t>
            </a:r>
            <a:r>
              <a:rPr lang="en-US" sz="1200" i="1" dirty="0"/>
              <a:t>Journal of Cardiopulmonary Rehabilitation and Prevention</a:t>
            </a:r>
            <a:r>
              <a:rPr lang="en-US" sz="1200" dirty="0"/>
              <a:t> 7.4 (1987): 189.</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4</a:t>
            </a:fld>
            <a:endParaRPr lang="en-US"/>
          </a:p>
        </p:txBody>
      </p:sp>
    </p:spTree>
    <p:extLst>
      <p:ext uri="{BB962C8B-B14F-4D97-AF65-F5344CB8AC3E}">
        <p14:creationId xmlns:p14="http://schemas.microsoft.com/office/powerpoint/2010/main" val="118085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CDC estimated that 7.6% of the adult U.S. population has a BMI ≥40 kg/m</a:t>
            </a:r>
            <a:r>
              <a:rPr lang="en-US" baseline="30000" dirty="0"/>
              <a:t>2</a:t>
            </a:r>
            <a:r>
              <a:rPr lang="en-US" dirty="0"/>
              <a:t> (https://</a:t>
            </a:r>
            <a:r>
              <a:rPr lang="en-US" dirty="0" err="1"/>
              <a:t>pubmed.ncbi.nlm.nih.gov</a:t>
            </a:r>
            <a:r>
              <a:rPr lang="en-US" dirty="0"/>
              <a:t>/29922829/).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Bariatric surgery screening for OHS: </a:t>
            </a:r>
          </a:p>
          <a:p>
            <a:r>
              <a:rPr lang="en-US" sz="1200" kern="1200" dirty="0">
                <a:solidFill>
                  <a:schemeClr val="tx1"/>
                </a:solidFill>
                <a:effectLst/>
                <a:latin typeface="+mn-lt"/>
                <a:ea typeface="+mn-ea"/>
                <a:cs typeface="+mn-cs"/>
              </a:rPr>
              <a:t>Tran, Wang, </a:t>
            </a:r>
            <a:r>
              <a:rPr lang="en-US" sz="1200" kern="1200" dirty="0" err="1">
                <a:solidFill>
                  <a:schemeClr val="tx1"/>
                </a:solidFill>
                <a:effectLst/>
                <a:latin typeface="+mn-lt"/>
                <a:ea typeface="+mn-ea"/>
                <a:cs typeface="+mn-cs"/>
              </a:rPr>
              <a:t>Gharaibeh</a:t>
            </a:r>
            <a:r>
              <a:rPr lang="en-US" sz="1200" kern="1200" dirty="0">
                <a:solidFill>
                  <a:schemeClr val="tx1"/>
                </a:solidFill>
                <a:effectLst/>
                <a:latin typeface="+mn-lt"/>
                <a:ea typeface="+mn-ea"/>
                <a:cs typeface="+mn-cs"/>
              </a:rPr>
              <a:t>, et al.: Bariatric Surgery Risk in Obesity Hypoventilation - A total of 1,718 patients undergoing polysomnography with end-tidal CO2 monitoring prior to bariatric surgery at Cleveland Clinic from September 2011 to September 2018 were included.”</a:t>
            </a:r>
          </a:p>
          <a:p>
            <a:r>
              <a:rPr lang="en-US" sz="1200" kern="1200" dirty="0">
                <a:solidFill>
                  <a:schemeClr val="tx1"/>
                </a:solidFill>
                <a:effectLst/>
                <a:latin typeface="+mn-lt"/>
                <a:ea typeface="+mn-ea"/>
                <a:cs typeface="+mn-cs"/>
              </a:rPr>
              <a:t>Key Findings: “OHS prevalence was 68.4%. Unadjusted analyses revealed a 1.5% increased odds of OHS (1.01; 1.00-1.03) per 1-unit BMI increase, 1.7% (1.02; 1.01-1.02) per 1% increase in sleep time Sa</a:t>
            </a:r>
            <a:r>
              <a:rPr lang="en-US" sz="1200" kern="1200" baseline="-25000" dirty="0">
                <a:solidFill>
                  <a:schemeClr val="tx1"/>
                </a:solidFill>
                <a:effectLst/>
                <a:latin typeface="+mn-lt"/>
                <a:ea typeface="+mn-ea"/>
                <a:cs typeface="+mn-cs"/>
              </a:rPr>
              <a:t>O2</a:t>
            </a:r>
            <a:r>
              <a:rPr lang="en-US" sz="1200" kern="1200" dirty="0">
                <a:solidFill>
                  <a:schemeClr val="tx1"/>
                </a:solidFill>
                <a:effectLst/>
                <a:latin typeface="+mn-lt"/>
                <a:ea typeface="+mn-ea"/>
                <a:cs typeface="+mn-cs"/>
              </a:rPr>
              <a:t> &lt; 90%, 12% increase (1.12; 1.03-1.22) per 1-U increase in hemoglobin A1c, and 3.4% increased odds (1.03; 1.02-1.05) per 5-U increase in apnea-hypopnea index. The association of apnea-hypopnea index with OHS persisted after adjustment for age, sex, race, and BMI and its comorbidities (1.02; 1.01-1.04)”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6</a:t>
            </a:fld>
            <a:endParaRPr lang="en-US"/>
          </a:p>
        </p:txBody>
      </p:sp>
    </p:spTree>
    <p:extLst>
      <p:ext uri="{BB962C8B-B14F-4D97-AF65-F5344CB8AC3E}">
        <p14:creationId xmlns:p14="http://schemas.microsoft.com/office/powerpoint/2010/main" val="2368164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date, no studies have directly examined the timing of resolution of hypercapnia after an acute exacerbation to determine optimal timing of initiation of long-term NIV: </a:t>
            </a:r>
            <a:r>
              <a:rPr lang="en-US" u="sng" dirty="0">
                <a:hlinkClick r:id="rId3"/>
              </a:rPr>
              <a:t>https://www.atsjournals.org/doi/full/10.1513/AnnalsATS.202009-1171AG</a:t>
            </a:r>
            <a:r>
              <a:rPr lang="en-US" dirty="0"/>
              <a:t> . </a:t>
            </a:r>
          </a:p>
          <a:p>
            <a:endParaRPr lang="en-US" dirty="0"/>
          </a:p>
        </p:txBody>
      </p:sp>
      <p:sp>
        <p:nvSpPr>
          <p:cNvPr id="4" name="Slide Number Placeholder 3"/>
          <p:cNvSpPr>
            <a:spLocks noGrp="1"/>
          </p:cNvSpPr>
          <p:nvPr>
            <p:ph type="sldNum" sz="quarter" idx="5"/>
          </p:nvPr>
        </p:nvSpPr>
        <p:spPr/>
        <p:txBody>
          <a:bodyPr/>
          <a:lstStyle/>
          <a:p>
            <a:fld id="{37D2BE23-960F-E643-8832-4EA367A333D5}" type="slidenum">
              <a:rPr lang="en-US" smtClean="0"/>
              <a:t>8</a:t>
            </a:fld>
            <a:endParaRPr lang="en-US"/>
          </a:p>
        </p:txBody>
      </p:sp>
    </p:spTree>
    <p:extLst>
      <p:ext uri="{BB962C8B-B14F-4D97-AF65-F5344CB8AC3E}">
        <p14:creationId xmlns:p14="http://schemas.microsoft.com/office/powerpoint/2010/main" val="317630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bmjmedicine.bmj.com</a:t>
            </a:r>
            <a:r>
              <a:rPr lang="en-US" dirty="0"/>
              <a:t>/content/1/1/e000146 </a:t>
            </a:r>
            <a:r>
              <a:rPr lang="en-US"/>
              <a:t>--&gt; lots of good info here. </a:t>
            </a:r>
            <a:endParaRPr lang="en-US" dirty="0"/>
          </a:p>
        </p:txBody>
      </p:sp>
      <p:sp>
        <p:nvSpPr>
          <p:cNvPr id="4" name="Slide Number Placeholder 3"/>
          <p:cNvSpPr>
            <a:spLocks noGrp="1"/>
          </p:cNvSpPr>
          <p:nvPr>
            <p:ph type="sldNum" sz="quarter" idx="5"/>
          </p:nvPr>
        </p:nvSpPr>
        <p:spPr/>
        <p:txBody>
          <a:bodyPr/>
          <a:lstStyle/>
          <a:p>
            <a:fld id="{6741A61A-74B6-D548-8F66-DDC3192B23D6}" type="slidenum">
              <a:rPr lang="en-US" smtClean="0"/>
              <a:t>9</a:t>
            </a:fld>
            <a:endParaRPr lang="en-US"/>
          </a:p>
        </p:txBody>
      </p:sp>
    </p:spTree>
    <p:extLst>
      <p:ext uri="{BB962C8B-B14F-4D97-AF65-F5344CB8AC3E}">
        <p14:creationId xmlns:p14="http://schemas.microsoft.com/office/powerpoint/2010/main" val="244469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extrapolate from these patients, though often payors do not want to. And these treatments are expensive. </a:t>
            </a:r>
          </a:p>
          <a:p>
            <a:endParaRPr lang="en-US" dirty="0"/>
          </a:p>
          <a:p>
            <a:endParaRPr lang="en-US" dirty="0"/>
          </a:p>
          <a:p>
            <a:r>
              <a:rPr lang="en-US" dirty="0"/>
              <a:t>COPD https://</a:t>
            </a:r>
            <a:r>
              <a:rPr lang="en-US" dirty="0" err="1"/>
              <a:t>www.atsjournals.org</a:t>
            </a:r>
            <a:r>
              <a:rPr lang="en-US" dirty="0"/>
              <a:t>/</a:t>
            </a:r>
            <a:r>
              <a:rPr lang="en-US" dirty="0" err="1"/>
              <a:t>doi</a:t>
            </a:r>
            <a:r>
              <a:rPr lang="en-US" dirty="0"/>
              <a:t>/full/10.1164/rccm.202006-2382ST</a:t>
            </a:r>
          </a:p>
          <a:p>
            <a:r>
              <a:rPr lang="en-US" dirty="0"/>
              <a:t>OHS: https://</a:t>
            </a:r>
            <a:r>
              <a:rPr lang="en-US" dirty="0" err="1"/>
              <a:t>pubmed.ncbi.nlm.nih.gov</a:t>
            </a:r>
            <a:r>
              <a:rPr lang="en-US" dirty="0"/>
              <a:t>/31726017/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Neuromuscular and chest D/O </a:t>
            </a:r>
            <a:r>
              <a:rPr lang="en-US" dirty="0">
                <a:hlinkClick r:id="rId3"/>
              </a:rPr>
              <a:t>https://pubmed.ncbi.nlm.nih.gov/25503955/</a:t>
            </a:r>
            <a:endParaRPr lang="en-US" dirty="0"/>
          </a:p>
          <a:p>
            <a:endParaRPr lang="en-US" dirty="0"/>
          </a:p>
          <a:p>
            <a:r>
              <a:rPr lang="en-US" dirty="0"/>
              <a:t>https://</a:t>
            </a:r>
            <a:r>
              <a:rPr lang="en-US" dirty="0" err="1"/>
              <a:t>document.resmed.com</a:t>
            </a:r>
            <a:r>
              <a:rPr lang="en-US" dirty="0"/>
              <a:t>/documents/articles/1010293_RAD_Guidelines.pdf</a:t>
            </a:r>
          </a:p>
          <a:p>
            <a:endParaRPr lang="en-US" dirty="0"/>
          </a:p>
          <a:p>
            <a:pPr marL="228600" indent="-228600">
              <a:buAutoNum type="arabicPeriod"/>
            </a:pPr>
            <a:r>
              <a:rPr lang="en-US" dirty="0"/>
              <a:t>What percentage of people who come in to the ICU meet those criteria?</a:t>
            </a:r>
          </a:p>
          <a:p>
            <a:pPr marL="228600" indent="-228600">
              <a:buAutoNum type="arabicPeriod" startAt="2"/>
            </a:pPr>
            <a:r>
              <a:rPr lang="en-US" dirty="0"/>
              <a:t>Logistical problems: how many people get assessed if they do?</a:t>
            </a:r>
          </a:p>
          <a:p>
            <a:pPr marL="228600" indent="-228600">
              <a:buAutoNum type="arabicPeriod" startAt="2"/>
            </a:pPr>
            <a:r>
              <a:rPr lang="en-US" dirty="0"/>
              <a:t>What other options are there? Pharm, etc. </a:t>
            </a:r>
          </a:p>
          <a:p>
            <a:pPr marL="228600" indent="-228600">
              <a:buAutoNum type="arabicPeriod" startAt="2"/>
            </a:pPr>
            <a:endParaRPr lang="en-US" dirty="0"/>
          </a:p>
          <a:p>
            <a:endParaRPr lang="en-US" dirty="0"/>
          </a:p>
          <a:p>
            <a:endParaRPr lang="en-US" dirty="0"/>
          </a:p>
          <a:p>
            <a:r>
              <a:rPr lang="en-US" dirty="0"/>
              <a:t>GDMT</a:t>
            </a:r>
          </a:p>
          <a:p>
            <a:endParaRPr lang="en-US" dirty="0"/>
          </a:p>
          <a:p>
            <a:r>
              <a:rPr lang="en-US" dirty="0"/>
              <a:t>Compare to decompensated heart failure or decompensated heart failure</a:t>
            </a:r>
          </a:p>
          <a:p>
            <a:endParaRPr lang="en-US" dirty="0"/>
          </a:p>
          <a:p>
            <a:r>
              <a:rPr lang="en-US" dirty="0"/>
              <a:t>In a way, this is decompensated pulmonary failure. </a:t>
            </a:r>
          </a:p>
        </p:txBody>
      </p:sp>
      <p:sp>
        <p:nvSpPr>
          <p:cNvPr id="4" name="Slide Number Placeholder 3"/>
          <p:cNvSpPr>
            <a:spLocks noGrp="1"/>
          </p:cNvSpPr>
          <p:nvPr>
            <p:ph type="sldNum" sz="quarter" idx="5"/>
          </p:nvPr>
        </p:nvSpPr>
        <p:spPr/>
        <p:txBody>
          <a:bodyPr/>
          <a:lstStyle/>
          <a:p>
            <a:fld id="{1EC3053B-A881-D543-8AAA-D158F42589C3}" type="slidenum">
              <a:rPr lang="en-US" smtClean="0"/>
              <a:t>10</a:t>
            </a:fld>
            <a:endParaRPr lang="en-US"/>
          </a:p>
        </p:txBody>
      </p:sp>
    </p:spTree>
    <p:extLst>
      <p:ext uri="{BB962C8B-B14F-4D97-AF65-F5344CB8AC3E}">
        <p14:creationId xmlns:p14="http://schemas.microsoft.com/office/powerpoint/2010/main" val="217041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35CCB4-DF4F-3F4C-BC9E-4633452ED3B9}" type="slidenum">
              <a:rPr lang="en-US" smtClean="0"/>
              <a:t>11</a:t>
            </a:fld>
            <a:endParaRPr lang="en-US"/>
          </a:p>
        </p:txBody>
      </p:sp>
    </p:spTree>
    <p:extLst>
      <p:ext uri="{BB962C8B-B14F-4D97-AF65-F5344CB8AC3E}">
        <p14:creationId xmlns:p14="http://schemas.microsoft.com/office/powerpoint/2010/main" val="164180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CFAB8-5890-1938-9FFE-1822B7BC89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6AFB14-8B48-1A7F-189F-336B02050F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D62FF8-BE81-6F6B-FECA-1C7FD69BF537}"/>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91A251B8-6421-68DB-988B-3A417C9F86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8DA4D7-7177-8FF6-1FD0-75E4632A1401}"/>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506010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425C0-66A7-F4D2-EA97-0156ED4B49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5E5B41-094A-F783-6C51-CDBB6C61AB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BF4A38-1D80-EF18-464C-D0E95E7CA97E}"/>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55CE1EEF-6D30-8666-A37C-57F64DDCFD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C47D07-5153-2ACD-21D1-E22A5AFD813B}"/>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139812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973EA-B72A-DDA1-1E15-62B17C0A81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26A5DA-EB16-A868-0460-B27181C242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C24F5-B141-D76C-5E3E-092ED48D8C75}"/>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B953305C-4D87-8734-37B0-5F1D21323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B91FC0-7CD7-B730-375A-E9E819112D0C}"/>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219722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ull page imag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88603" y="6460867"/>
            <a:ext cx="1473757" cy="241775"/>
          </a:xfrm>
          <a:prstGeom prst="rect">
            <a:avLst/>
          </a:prstGeom>
        </p:spPr>
      </p:pic>
      <p:sp useBgFill="1">
        <p:nvSpPr>
          <p:cNvPr id="3" name="Picture Placeholder 2">
            <a:extLst>
              <a:ext uri="{FF2B5EF4-FFF2-40B4-BE49-F238E27FC236}">
                <a16:creationId xmlns:a16="http://schemas.microsoft.com/office/drawing/2014/main" id="{71456F83-A3A3-2146-8CA4-021D050D8709}"/>
              </a:ext>
            </a:extLst>
          </p:cNvPr>
          <p:cNvSpPr>
            <a:spLocks noGrp="1"/>
          </p:cNvSpPr>
          <p:nvPr>
            <p:ph type="pic" sz="quarter" idx="10" hasCustomPrompt="1"/>
          </p:nvPr>
        </p:nvSpPr>
        <p:spPr>
          <a:xfrm>
            <a:off x="0" y="0"/>
            <a:ext cx="12192000" cy="6858000"/>
          </a:xfrm>
        </p:spPr>
        <p:txBody>
          <a:bodyPr/>
          <a:lstStyle/>
          <a:p>
            <a:r>
              <a:rPr lang="en-US" dirty="0"/>
              <a:t>Add image here</a:t>
            </a:r>
          </a:p>
        </p:txBody>
      </p:sp>
    </p:spTree>
    <p:extLst>
      <p:ext uri="{BB962C8B-B14F-4D97-AF65-F5344CB8AC3E}">
        <p14:creationId xmlns:p14="http://schemas.microsoft.com/office/powerpoint/2010/main" val="151224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1CD8-620B-0155-CA27-147FC5BE6C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A7F2B1-E107-6500-318D-2CDDDFFBD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75B443-60C1-B7D8-6A52-F6414CCA1F3E}"/>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EE19C712-D087-C1B4-ABA3-C629D8C02F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718548-2849-D0DF-F30D-EB27974219D6}"/>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3655724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8906A-3D39-5F7C-C2D5-12C82120FE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F1C95-1606-44E6-C067-0984A5276A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0F7622-6433-BA37-2157-0C62D6B535D6}"/>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533A1650-4475-490B-B258-D554D4A96F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C63C7-AD5F-40E7-93F9-58517B47B3FE}"/>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7285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26673-C68B-1AD2-74F1-F45A49C113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A599E4-F534-2CE0-7571-5DF94B9FFC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3DE049-5171-CEA1-E69D-FA04C4E612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185A1C-8DFB-8F98-07C0-93E6DBE4BEAF}"/>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6" name="Footer Placeholder 5">
            <a:extLst>
              <a:ext uri="{FF2B5EF4-FFF2-40B4-BE49-F238E27FC236}">
                <a16:creationId xmlns:a16="http://schemas.microsoft.com/office/drawing/2014/main" id="{C014EE5D-C5D0-00E2-F4E5-7AD14FFC7D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4ECFB4-A088-DA0E-484E-F216E91091EB}"/>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268808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AFDB-3109-7C95-E880-F70F1F8B312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02639-6B0B-2BEC-48A2-4B80E2FC4B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54C45-D9EF-4832-1144-F9F54FACDD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C456FF-4B19-76D5-0351-0CBA804ED2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C5B121-8A29-277D-8D5F-18BEE25C91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85086E-ECCA-E950-E75F-FF21667CDCDF}"/>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8" name="Footer Placeholder 7">
            <a:extLst>
              <a:ext uri="{FF2B5EF4-FFF2-40B4-BE49-F238E27FC236}">
                <a16:creationId xmlns:a16="http://schemas.microsoft.com/office/drawing/2014/main" id="{C4579FCB-3681-E9BC-FE43-F636F20C38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476A7B-747A-4DEB-B426-C145027C0ACF}"/>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148266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3E55-C710-727A-CC79-1C36D97AD0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400DAF-3A7E-0EAA-5167-D6D2DBDE9B67}"/>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4" name="Footer Placeholder 3">
            <a:extLst>
              <a:ext uri="{FF2B5EF4-FFF2-40B4-BE49-F238E27FC236}">
                <a16:creationId xmlns:a16="http://schemas.microsoft.com/office/drawing/2014/main" id="{E71E2C54-83FC-42E6-C732-D4A9737666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065E40-A4A8-455A-A2AD-EFEAABBCB42D}"/>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169981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267C41-DAE1-A344-2DD7-AFF63FC51A3B}"/>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3" name="Footer Placeholder 2">
            <a:extLst>
              <a:ext uri="{FF2B5EF4-FFF2-40B4-BE49-F238E27FC236}">
                <a16:creationId xmlns:a16="http://schemas.microsoft.com/office/drawing/2014/main" id="{A40077E9-62F8-420A-4BF5-C299893669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EA0A0C-0751-052D-C1CF-B27892CFA6CE}"/>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129663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28F0-6661-3DD8-61A1-9F2B4CB4EE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C4E9283-63B5-3205-D42A-F4AD58B2BA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FE3BEF-D880-3CB4-8FA6-ED9ACD6A9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29D04-CCF1-F157-F90E-354B2C61A85E}"/>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6" name="Footer Placeholder 5">
            <a:extLst>
              <a:ext uri="{FF2B5EF4-FFF2-40B4-BE49-F238E27FC236}">
                <a16:creationId xmlns:a16="http://schemas.microsoft.com/office/drawing/2014/main" id="{C0AE25A8-85C1-4ECB-ACE7-A1DA29F42F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E62815-6F88-6637-8F2D-6BAF66AE70F9}"/>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9499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791C6-A05C-092D-1931-ACA28BC696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73B785-A9A7-0C9D-69DF-AAB414093D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8039BA-96D6-D42F-FC94-EB11CD070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43F1-3A8B-3BDD-0A0C-60590186802A}"/>
              </a:ext>
            </a:extLst>
          </p:cNvPr>
          <p:cNvSpPr>
            <a:spLocks noGrp="1"/>
          </p:cNvSpPr>
          <p:nvPr>
            <p:ph type="dt" sz="half" idx="10"/>
          </p:nvPr>
        </p:nvSpPr>
        <p:spPr/>
        <p:txBody>
          <a:bodyPr/>
          <a:lstStyle/>
          <a:p>
            <a:fld id="{05977EF9-A522-6046-B19E-C0F33D2E61E2}" type="datetimeFigureOut">
              <a:rPr lang="en-US" smtClean="0"/>
              <a:t>3/28/23</a:t>
            </a:fld>
            <a:endParaRPr lang="en-US"/>
          </a:p>
        </p:txBody>
      </p:sp>
      <p:sp>
        <p:nvSpPr>
          <p:cNvPr id="6" name="Footer Placeholder 5">
            <a:extLst>
              <a:ext uri="{FF2B5EF4-FFF2-40B4-BE49-F238E27FC236}">
                <a16:creationId xmlns:a16="http://schemas.microsoft.com/office/drawing/2014/main" id="{88F295F2-A80F-0EC5-9E83-D90227C9C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9C2C7-EE3C-BE9B-E727-EE99093AEB37}"/>
              </a:ext>
            </a:extLst>
          </p:cNvPr>
          <p:cNvSpPr>
            <a:spLocks noGrp="1"/>
          </p:cNvSpPr>
          <p:nvPr>
            <p:ph type="sldNum" sz="quarter" idx="12"/>
          </p:nvPr>
        </p:nvSpPr>
        <p:spPr/>
        <p:txBody>
          <a:bodyPr/>
          <a:lstStyle/>
          <a:p>
            <a:fld id="{69407107-D3C4-644B-92B8-B3C9854922E1}" type="slidenum">
              <a:rPr lang="en-US" smtClean="0"/>
              <a:t>‹#›</a:t>
            </a:fld>
            <a:endParaRPr lang="en-US"/>
          </a:p>
        </p:txBody>
      </p:sp>
    </p:spTree>
    <p:extLst>
      <p:ext uri="{BB962C8B-B14F-4D97-AF65-F5344CB8AC3E}">
        <p14:creationId xmlns:p14="http://schemas.microsoft.com/office/powerpoint/2010/main" val="255643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389553-468D-53C8-8635-DC811A6F62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7E081F-32EE-13C0-DD51-6812B741B2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012F50-EDEB-6ECA-9705-434D25A151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977EF9-A522-6046-B19E-C0F33D2E61E2}" type="datetimeFigureOut">
              <a:rPr lang="en-US" smtClean="0"/>
              <a:t>3/28/23</a:t>
            </a:fld>
            <a:endParaRPr lang="en-US"/>
          </a:p>
        </p:txBody>
      </p:sp>
      <p:sp>
        <p:nvSpPr>
          <p:cNvPr id="5" name="Footer Placeholder 4">
            <a:extLst>
              <a:ext uri="{FF2B5EF4-FFF2-40B4-BE49-F238E27FC236}">
                <a16:creationId xmlns:a16="http://schemas.microsoft.com/office/drawing/2014/main" id="{831F6FB3-92A1-B76B-602A-06DDD277D7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7E9515-9EF9-2E5C-CF17-5335435B71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07107-D3C4-644B-92B8-B3C9854922E1}" type="slidenum">
              <a:rPr lang="en-US" smtClean="0"/>
              <a:t>‹#›</a:t>
            </a:fld>
            <a:endParaRPr lang="en-US"/>
          </a:p>
        </p:txBody>
      </p:sp>
    </p:spTree>
    <p:extLst>
      <p:ext uri="{BB962C8B-B14F-4D97-AF65-F5344CB8AC3E}">
        <p14:creationId xmlns:p14="http://schemas.microsoft.com/office/powerpoint/2010/main" val="3552601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emf"/><Relationship Id="rId4" Type="http://schemas.openxmlformats.org/officeDocument/2006/relationships/hyperlink" Target="https://intermountain.cloud-cme.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jcsm.aasm.org/doi/10.5664/jcsm.9710#b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jcsm.aasm.org/doi/10.5664/jcsm.9710#b14"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tiff"/><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tiff"/><Relationship Id="rId4" Type="http://schemas.openxmlformats.org/officeDocument/2006/relationships/image" Target="../media/image44.tiff"/></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1.tiff"/><Relationship Id="rId5" Type="http://schemas.openxmlformats.org/officeDocument/2006/relationships/image" Target="../media/image50.tiff"/><Relationship Id="rId4" Type="http://schemas.openxmlformats.org/officeDocument/2006/relationships/image" Target="../media/image49.tiff"/></Relationships>
</file>

<file path=ppt/slides/_rels/slide31.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3.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 up of a logo&#10;&#10;Description automatically generated">
            <a:extLst>
              <a:ext uri="{FF2B5EF4-FFF2-40B4-BE49-F238E27FC236}">
                <a16:creationId xmlns:a16="http://schemas.microsoft.com/office/drawing/2014/main" id="{F0603F35-45D9-D34D-B48D-58F1A48894B5}"/>
              </a:ext>
            </a:extLst>
          </p:cNvPr>
          <p:cNvPicPr>
            <a:picLocks noGrp="1" noChangeAspect="1"/>
          </p:cNvPicPr>
          <p:nvPr>
            <p:ph type="pic" sz="quarter" idx="10"/>
          </p:nvPr>
        </p:nvPicPr>
        <p:blipFill>
          <a:blip r:embed="rId3"/>
          <a:srcRect l="11111" r="11111"/>
          <a:stretch>
            <a:fillRect/>
          </a:stretch>
        </p:blipFill>
        <p:spPr/>
      </p:pic>
      <p:sp>
        <p:nvSpPr>
          <p:cNvPr id="10" name="TextBox 9">
            <a:extLst>
              <a:ext uri="{FF2B5EF4-FFF2-40B4-BE49-F238E27FC236}">
                <a16:creationId xmlns:a16="http://schemas.microsoft.com/office/drawing/2014/main" id="{B921F2A7-E1CE-C644-B5B9-70448B9EA1AF}"/>
              </a:ext>
            </a:extLst>
          </p:cNvPr>
          <p:cNvSpPr txBox="1"/>
          <p:nvPr/>
        </p:nvSpPr>
        <p:spPr>
          <a:xfrm>
            <a:off x="823028" y="1438471"/>
            <a:ext cx="5672365" cy="4462760"/>
          </a:xfrm>
          <a:prstGeom prst="rect">
            <a:avLst/>
          </a:prstGeom>
          <a:noFill/>
        </p:spPr>
        <p:txBody>
          <a:bodyPr wrap="square" rtlCol="0">
            <a:spAutoFit/>
          </a:bodyPr>
          <a:lstStyle/>
          <a:p>
            <a:r>
              <a:rPr lang="en-US" sz="2800" b="1" dirty="0">
                <a:solidFill>
                  <a:schemeClr val="bg1"/>
                </a:solidFill>
                <a:latin typeface="+mj-lt"/>
                <a:ea typeface="Times New Roman" panose="02020603050405020304" pitchFamily="18" charset="0"/>
              </a:rPr>
              <a:t>Claim Credit Code:  </a:t>
            </a:r>
            <a:r>
              <a:rPr lang="en-US" sz="2800" b="1" i="1" dirty="0">
                <a:solidFill>
                  <a:schemeClr val="bg1"/>
                </a:solidFill>
                <a:latin typeface="+mj-lt"/>
                <a:ea typeface="Times New Roman" panose="02020603050405020304" pitchFamily="18" charset="0"/>
              </a:rPr>
              <a:t>“24658”</a:t>
            </a:r>
          </a:p>
          <a:p>
            <a:endParaRPr lang="en-US" sz="2400" b="1" dirty="0">
              <a:solidFill>
                <a:schemeClr val="bg1"/>
              </a:solidFill>
              <a:latin typeface="+mj-lt"/>
              <a:ea typeface="Times New Roman" panose="02020603050405020304" pitchFamily="18" charset="0"/>
            </a:endParaRPr>
          </a:p>
          <a:p>
            <a:pPr>
              <a:spcAft>
                <a:spcPts val="1200"/>
              </a:spcAft>
            </a:pPr>
            <a:r>
              <a:rPr lang="en-US" sz="2000" b="1" dirty="0">
                <a:solidFill>
                  <a:schemeClr val="bg1"/>
                </a:solidFill>
              </a:rPr>
              <a:t>Three ways to claim credit: </a:t>
            </a:r>
          </a:p>
          <a:p>
            <a:pPr marL="342900" indent="-342900">
              <a:buFont typeface="+mj-lt"/>
              <a:buAutoNum type="arabicPeriod"/>
            </a:pPr>
            <a:r>
              <a:rPr lang="en-US" sz="1600" dirty="0">
                <a:solidFill>
                  <a:schemeClr val="bg1"/>
                </a:solidFill>
                <a:ea typeface="Times New Roman" panose="02020603050405020304" pitchFamily="18" charset="0"/>
              </a:rPr>
              <a:t>Via the </a:t>
            </a:r>
            <a:r>
              <a:rPr lang="en-US" sz="1600" dirty="0" err="1">
                <a:solidFill>
                  <a:schemeClr val="bg1"/>
                </a:solidFill>
                <a:ea typeface="Times New Roman" panose="02020603050405020304" pitchFamily="18" charset="0"/>
              </a:rPr>
              <a:t>CloudCME</a:t>
            </a:r>
            <a:r>
              <a:rPr lang="en-US" sz="1600" dirty="0">
                <a:solidFill>
                  <a:schemeClr val="bg1"/>
                </a:solidFill>
                <a:ea typeface="Times New Roman" panose="02020603050405020304" pitchFamily="18" charset="0"/>
              </a:rPr>
              <a:t> App </a:t>
            </a:r>
            <a:br>
              <a:rPr lang="en-US" sz="1600" dirty="0">
                <a:solidFill>
                  <a:schemeClr val="bg1"/>
                </a:solidFill>
                <a:ea typeface="Times New Roman" panose="02020603050405020304" pitchFamily="18" charset="0"/>
              </a:rPr>
            </a:br>
            <a:endParaRPr lang="en-US" sz="1600" dirty="0">
              <a:solidFill>
                <a:schemeClr val="bg1"/>
              </a:solidFill>
              <a:ea typeface="Times New Roman" panose="02020603050405020304" pitchFamily="18" charset="0"/>
            </a:endParaRPr>
          </a:p>
          <a:p>
            <a:pPr marL="342900" indent="-342900">
              <a:buFont typeface="+mj-lt"/>
              <a:buAutoNum type="arabicPeriod"/>
            </a:pPr>
            <a:r>
              <a:rPr lang="en-US" sz="1600" dirty="0">
                <a:solidFill>
                  <a:schemeClr val="bg1"/>
                </a:solidFill>
                <a:ea typeface="Times New Roman" panose="02020603050405020304" pitchFamily="18" charset="0"/>
              </a:rPr>
              <a:t>Visit our website - </a:t>
            </a:r>
            <a:br>
              <a:rPr lang="en-US" sz="1600" u="sng" dirty="0">
                <a:solidFill>
                  <a:schemeClr val="bg1"/>
                </a:solidFill>
                <a:ea typeface="Times New Roman" panose="02020603050405020304" pitchFamily="18" charset="0"/>
                <a:hlinkClick r:id="rId4">
                  <a:extLst>
                    <a:ext uri="{A12FA001-AC4F-418D-AE19-62706E023703}">
                      <ahyp:hlinkClr xmlns:ahyp="http://schemas.microsoft.com/office/drawing/2018/hyperlinkcolor" val="tx"/>
                    </a:ext>
                  </a:extLst>
                </a:hlinkClick>
              </a:rPr>
            </a:br>
            <a:r>
              <a:rPr lang="en-US" sz="1600" dirty="0">
                <a:solidFill>
                  <a:schemeClr val="bg1"/>
                </a:solidFill>
                <a:hlinkClick r:id="rId4">
                  <a:extLst>
                    <a:ext uri="{A12FA001-AC4F-418D-AE19-62706E023703}">
                      <ahyp:hlinkClr xmlns:ahyp="http://schemas.microsoft.com/office/drawing/2018/hyperlinkcolor" val="tx"/>
                    </a:ext>
                  </a:extLst>
                </a:hlinkClick>
              </a:rPr>
              <a:t>https://intermountain.cloud-cme.com</a:t>
            </a:r>
            <a:br>
              <a:rPr lang="en-US" sz="1600" dirty="0">
                <a:solidFill>
                  <a:schemeClr val="bg1"/>
                </a:solidFill>
              </a:rPr>
            </a:br>
            <a:endParaRPr lang="en-US" sz="1600" dirty="0">
              <a:solidFill>
                <a:schemeClr val="bg1"/>
              </a:solidFill>
            </a:endParaRPr>
          </a:p>
          <a:p>
            <a:pPr marL="342900" indent="-342900">
              <a:buFont typeface="+mj-lt"/>
              <a:buAutoNum type="arabicPeriod"/>
            </a:pPr>
            <a:r>
              <a:rPr lang="en-US" sz="1600" dirty="0">
                <a:solidFill>
                  <a:schemeClr val="bg1"/>
                </a:solidFill>
                <a:ea typeface="Times New Roman" panose="02020603050405020304" pitchFamily="18" charset="0"/>
              </a:rPr>
              <a:t>Text the code to </a:t>
            </a:r>
            <a:r>
              <a:rPr lang="en-US" sz="1600" dirty="0" err="1">
                <a:solidFill>
                  <a:schemeClr val="bg1"/>
                </a:solidFill>
                <a:ea typeface="Times New Roman" panose="02020603050405020304" pitchFamily="18" charset="0"/>
              </a:rPr>
              <a:t>CloudCME</a:t>
            </a:r>
            <a:r>
              <a:rPr lang="en-US" sz="1600" dirty="0">
                <a:solidFill>
                  <a:schemeClr val="bg1"/>
                </a:solidFill>
                <a:ea typeface="Times New Roman" panose="02020603050405020304" pitchFamily="18" charset="0"/>
              </a:rPr>
              <a:t> – </a:t>
            </a:r>
            <a:r>
              <a:rPr lang="en-US" sz="1600" dirty="0">
                <a:solidFill>
                  <a:schemeClr val="bg1"/>
                </a:solidFill>
              </a:rPr>
              <a:t>844.989.1332</a:t>
            </a:r>
          </a:p>
          <a:p>
            <a:endParaRPr lang="en-US" sz="1600" b="1" dirty="0">
              <a:solidFill>
                <a:schemeClr val="bg1"/>
              </a:solidFill>
            </a:endParaRPr>
          </a:p>
          <a:p>
            <a:r>
              <a:rPr lang="en-US" b="1" dirty="0">
                <a:solidFill>
                  <a:schemeClr val="bg1"/>
                </a:solidFill>
                <a:ea typeface="Times New Roman" panose="02020603050405020304" pitchFamily="18" charset="0"/>
              </a:rPr>
              <a:t>*</a:t>
            </a:r>
            <a:r>
              <a:rPr lang="en-US" b="1" i="1" dirty="0">
                <a:solidFill>
                  <a:schemeClr val="bg1"/>
                </a:solidFill>
                <a:ea typeface="Times New Roman" panose="02020603050405020304" pitchFamily="18" charset="0"/>
              </a:rPr>
              <a:t>You must claim credit within 24 hours of the session</a:t>
            </a:r>
            <a:r>
              <a:rPr lang="en-US" b="1" dirty="0">
                <a:solidFill>
                  <a:schemeClr val="bg1"/>
                </a:solidFill>
                <a:ea typeface="Times New Roman" panose="02020603050405020304" pitchFamily="18" charset="0"/>
              </a:rPr>
              <a:t>*</a:t>
            </a:r>
            <a:br>
              <a:rPr lang="en-US" b="1" dirty="0">
                <a:solidFill>
                  <a:schemeClr val="bg1"/>
                </a:solidFill>
                <a:ea typeface="Times New Roman" panose="02020603050405020304" pitchFamily="18" charset="0"/>
              </a:rPr>
            </a:br>
            <a:br>
              <a:rPr lang="en-US" b="1" dirty="0">
                <a:solidFill>
                  <a:schemeClr val="bg1"/>
                </a:solidFill>
                <a:ea typeface="Times New Roman" panose="02020603050405020304" pitchFamily="18" charset="0"/>
              </a:rPr>
            </a:br>
            <a:endParaRPr lang="en-US" sz="1100" b="1" dirty="0">
              <a:solidFill>
                <a:schemeClr val="bg1"/>
              </a:solidFill>
              <a:ea typeface="Times New Roman" panose="02020603050405020304" pitchFamily="18" charset="0"/>
            </a:endParaRPr>
          </a:p>
          <a:p>
            <a:r>
              <a:rPr lang="en-US" b="1" dirty="0">
                <a:solidFill>
                  <a:schemeClr val="bg1"/>
                </a:solidFill>
                <a:latin typeface="+mj-lt"/>
              </a:rPr>
              <a:t>The evaluation for today’s RSS is available on the </a:t>
            </a:r>
            <a:br>
              <a:rPr lang="en-US" b="1" dirty="0">
                <a:solidFill>
                  <a:schemeClr val="bg1"/>
                </a:solidFill>
                <a:latin typeface="+mj-lt"/>
              </a:rPr>
            </a:br>
            <a:r>
              <a:rPr lang="en-US" b="1" dirty="0" err="1">
                <a:solidFill>
                  <a:schemeClr val="bg1"/>
                </a:solidFill>
                <a:latin typeface="+mj-lt"/>
              </a:rPr>
              <a:t>CloudCME</a:t>
            </a:r>
            <a:r>
              <a:rPr lang="en-US" b="1" dirty="0">
                <a:solidFill>
                  <a:schemeClr val="bg1"/>
                </a:solidFill>
                <a:latin typeface="+mj-lt"/>
              </a:rPr>
              <a:t> App under “My Evaluations.”</a:t>
            </a:r>
            <a:endParaRPr lang="en-US" b="1" dirty="0">
              <a:solidFill>
                <a:schemeClr val="bg1"/>
              </a:solidFill>
              <a:latin typeface="+mj-lt"/>
              <a:ea typeface="Times New Roman" panose="02020603050405020304" pitchFamily="18" charset="0"/>
            </a:endParaRPr>
          </a:p>
        </p:txBody>
      </p:sp>
      <p:pic>
        <p:nvPicPr>
          <p:cNvPr id="11" name="Picture 10">
            <a:extLst>
              <a:ext uri="{FF2B5EF4-FFF2-40B4-BE49-F238E27FC236}">
                <a16:creationId xmlns:a16="http://schemas.microsoft.com/office/drawing/2014/main" id="{7AAC6A26-CE3E-EA4F-A2EF-EC3830ED6101}"/>
              </a:ext>
            </a:extLst>
          </p:cNvPr>
          <p:cNvPicPr>
            <a:picLocks noChangeAspect="1"/>
          </p:cNvPicPr>
          <p:nvPr/>
        </p:nvPicPr>
        <p:blipFill>
          <a:blip r:embed="rId5"/>
          <a:stretch>
            <a:fillRect/>
          </a:stretch>
        </p:blipFill>
        <p:spPr>
          <a:xfrm>
            <a:off x="320106" y="6229918"/>
            <a:ext cx="2250676" cy="373228"/>
          </a:xfrm>
          <a:prstGeom prst="rect">
            <a:avLst/>
          </a:prstGeom>
        </p:spPr>
      </p:pic>
      <p:cxnSp>
        <p:nvCxnSpPr>
          <p:cNvPr id="12" name="Straight Connector 11">
            <a:extLst>
              <a:ext uri="{FF2B5EF4-FFF2-40B4-BE49-F238E27FC236}">
                <a16:creationId xmlns:a16="http://schemas.microsoft.com/office/drawing/2014/main" id="{AB9473B9-861B-F74D-BD6B-25CC34DF121C}"/>
              </a:ext>
            </a:extLst>
          </p:cNvPr>
          <p:cNvCxnSpPr>
            <a:cxnSpLocks/>
          </p:cNvCxnSpPr>
          <p:nvPr/>
        </p:nvCxnSpPr>
        <p:spPr>
          <a:xfrm>
            <a:off x="9784582" y="3314560"/>
            <a:ext cx="0" cy="48610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A4AEBAA-631B-AA4F-B81F-CFB4286C3EFB}"/>
              </a:ext>
            </a:extLst>
          </p:cNvPr>
          <p:cNvSpPr txBox="1"/>
          <p:nvPr/>
        </p:nvSpPr>
        <p:spPr>
          <a:xfrm>
            <a:off x="444394" y="328361"/>
            <a:ext cx="5619055" cy="707886"/>
          </a:xfrm>
          <a:prstGeom prst="rect">
            <a:avLst/>
          </a:prstGeom>
          <a:noFill/>
        </p:spPr>
        <p:txBody>
          <a:bodyPr wrap="square" rtlCol="0">
            <a:spAutoFit/>
          </a:bodyPr>
          <a:lstStyle/>
          <a:p>
            <a:r>
              <a:rPr lang="en-US" sz="4000" b="1" dirty="0">
                <a:solidFill>
                  <a:schemeClr val="bg1"/>
                </a:solidFill>
              </a:rPr>
              <a:t>“Sleep Grand Rounds”</a:t>
            </a:r>
            <a:endParaRPr lang="en-US" sz="1600" dirty="0">
              <a:solidFill>
                <a:schemeClr val="bg1"/>
              </a:solidFill>
            </a:endParaRPr>
          </a:p>
        </p:txBody>
      </p:sp>
      <p:cxnSp>
        <p:nvCxnSpPr>
          <p:cNvPr id="20" name="Straight Connector 19">
            <a:extLst>
              <a:ext uri="{FF2B5EF4-FFF2-40B4-BE49-F238E27FC236}">
                <a16:creationId xmlns:a16="http://schemas.microsoft.com/office/drawing/2014/main" id="{780661AE-662A-9640-B7FA-B5A5070F1113}"/>
              </a:ext>
            </a:extLst>
          </p:cNvPr>
          <p:cNvCxnSpPr>
            <a:cxnSpLocks/>
          </p:cNvCxnSpPr>
          <p:nvPr/>
        </p:nvCxnSpPr>
        <p:spPr>
          <a:xfrm>
            <a:off x="5791094" y="308126"/>
            <a:ext cx="13" cy="7483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8494A21-8C99-8B46-AD6B-72CB2EBA4B11}"/>
              </a:ext>
            </a:extLst>
          </p:cNvPr>
          <p:cNvSpPr txBox="1"/>
          <p:nvPr/>
        </p:nvSpPr>
        <p:spPr>
          <a:xfrm>
            <a:off x="5791094" y="468176"/>
            <a:ext cx="4527515" cy="400110"/>
          </a:xfrm>
          <a:prstGeom prst="rect">
            <a:avLst/>
          </a:prstGeom>
          <a:noFill/>
        </p:spPr>
        <p:txBody>
          <a:bodyPr wrap="square" rtlCol="0">
            <a:spAutoFit/>
          </a:bodyPr>
          <a:lstStyle/>
          <a:p>
            <a:r>
              <a:rPr lang="en-US" sz="2000" b="1" i="1" dirty="0">
                <a:solidFill>
                  <a:schemeClr val="bg1"/>
                </a:solidFill>
                <a:latin typeface="+mj-lt"/>
              </a:rPr>
              <a:t>“February 1, 2023”</a:t>
            </a:r>
            <a:endParaRPr lang="en-US" sz="1400" i="1" dirty="0">
              <a:solidFill>
                <a:schemeClr val="bg1"/>
              </a:solidFill>
            </a:endParaRPr>
          </a:p>
        </p:txBody>
      </p:sp>
    </p:spTree>
    <p:extLst>
      <p:ext uri="{BB962C8B-B14F-4D97-AF65-F5344CB8AC3E}">
        <p14:creationId xmlns:p14="http://schemas.microsoft.com/office/powerpoint/2010/main" val="289341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8DAFD78-8ECB-3E43-9B65-04C60CC8F1BF}"/>
              </a:ext>
            </a:extLst>
          </p:cNvPr>
          <p:cNvSpPr>
            <a:spLocks noGrp="1"/>
          </p:cNvSpPr>
          <p:nvPr>
            <p:ph type="title"/>
          </p:nvPr>
        </p:nvSpPr>
        <p:spPr>
          <a:xfrm>
            <a:off x="838200" y="365125"/>
            <a:ext cx="10515600" cy="1325563"/>
          </a:xfrm>
        </p:spPr>
        <p:txBody>
          <a:bodyPr/>
          <a:lstStyle/>
          <a:p>
            <a:r>
              <a:rPr lang="en-US" dirty="0"/>
              <a:t>How often do patients fall into a group with evidence-based of treatment?</a:t>
            </a:r>
          </a:p>
        </p:txBody>
      </p:sp>
      <p:graphicFrame>
        <p:nvGraphicFramePr>
          <p:cNvPr id="7" name="Table 8">
            <a:extLst>
              <a:ext uri="{FF2B5EF4-FFF2-40B4-BE49-F238E27FC236}">
                <a16:creationId xmlns:a16="http://schemas.microsoft.com/office/drawing/2014/main" id="{3928A660-6053-C948-830B-89B3BBBC0999}"/>
              </a:ext>
            </a:extLst>
          </p:cNvPr>
          <p:cNvGraphicFramePr>
            <a:graphicFrameLocks noGrp="1"/>
          </p:cNvGraphicFramePr>
          <p:nvPr/>
        </p:nvGraphicFramePr>
        <p:xfrm>
          <a:off x="643871" y="1690688"/>
          <a:ext cx="10902670" cy="4577080"/>
        </p:xfrm>
        <a:graphic>
          <a:graphicData uri="http://schemas.openxmlformats.org/drawingml/2006/table">
            <a:tbl>
              <a:tblPr firstRow="1" bandRow="1">
                <a:tableStyleId>{9D7B26C5-4107-4FEC-AEDC-1716B250A1EF}</a:tableStyleId>
              </a:tblPr>
              <a:tblGrid>
                <a:gridCol w="1816941">
                  <a:extLst>
                    <a:ext uri="{9D8B030D-6E8A-4147-A177-3AD203B41FA5}">
                      <a16:colId xmlns:a16="http://schemas.microsoft.com/office/drawing/2014/main" val="1569219324"/>
                    </a:ext>
                  </a:extLst>
                </a:gridCol>
                <a:gridCol w="1223682">
                  <a:extLst>
                    <a:ext uri="{9D8B030D-6E8A-4147-A177-3AD203B41FA5}">
                      <a16:colId xmlns:a16="http://schemas.microsoft.com/office/drawing/2014/main" val="3291341535"/>
                    </a:ext>
                  </a:extLst>
                </a:gridCol>
                <a:gridCol w="2017059">
                  <a:extLst>
                    <a:ext uri="{9D8B030D-6E8A-4147-A177-3AD203B41FA5}">
                      <a16:colId xmlns:a16="http://schemas.microsoft.com/office/drawing/2014/main" val="2267604483"/>
                    </a:ext>
                  </a:extLst>
                </a:gridCol>
                <a:gridCol w="2402541">
                  <a:extLst>
                    <a:ext uri="{9D8B030D-6E8A-4147-A177-3AD203B41FA5}">
                      <a16:colId xmlns:a16="http://schemas.microsoft.com/office/drawing/2014/main" val="3450842467"/>
                    </a:ext>
                  </a:extLst>
                </a:gridCol>
                <a:gridCol w="3442447">
                  <a:extLst>
                    <a:ext uri="{9D8B030D-6E8A-4147-A177-3AD203B41FA5}">
                      <a16:colId xmlns:a16="http://schemas.microsoft.com/office/drawing/2014/main" val="2817595537"/>
                    </a:ext>
                  </a:extLst>
                </a:gridCol>
              </a:tblGrid>
              <a:tr h="370840">
                <a:tc>
                  <a:txBody>
                    <a:bodyPr/>
                    <a:lstStyle/>
                    <a:p>
                      <a:r>
                        <a:rPr lang="en-US" dirty="0"/>
                        <a:t>Cause</a:t>
                      </a:r>
                    </a:p>
                  </a:txBody>
                  <a:tcPr/>
                </a:tc>
                <a:tc>
                  <a:txBody>
                    <a:bodyPr/>
                    <a:lstStyle/>
                    <a:p>
                      <a:r>
                        <a:rPr lang="en-US" dirty="0"/>
                        <a:t>Treatment</a:t>
                      </a:r>
                    </a:p>
                  </a:txBody>
                  <a:tcPr/>
                </a:tc>
                <a:tc>
                  <a:txBody>
                    <a:bodyPr/>
                    <a:lstStyle/>
                    <a:p>
                      <a:r>
                        <a:rPr lang="en-US" dirty="0"/>
                        <a:t>Outcome Improved</a:t>
                      </a:r>
                    </a:p>
                  </a:txBody>
                  <a:tcPr/>
                </a:tc>
                <a:tc>
                  <a:txBody>
                    <a:bodyPr/>
                    <a:lstStyle/>
                    <a:p>
                      <a:r>
                        <a:rPr lang="en-US" dirty="0"/>
                        <a:t>LOE (Cochrane or ATS)</a:t>
                      </a:r>
                    </a:p>
                  </a:txBody>
                  <a:tcPr/>
                </a:tc>
                <a:tc>
                  <a:txBody>
                    <a:bodyPr/>
                    <a:lstStyle/>
                    <a:p>
                      <a:r>
                        <a:rPr lang="en-US" dirty="0"/>
                        <a:t>Criteria (*</a:t>
                      </a:r>
                      <a:r>
                        <a:rPr lang="en-US" dirty="0" err="1"/>
                        <a:t>Resmed</a:t>
                      </a:r>
                      <a:r>
                        <a:rPr lang="en-US" dirty="0"/>
                        <a:t>)</a:t>
                      </a:r>
                    </a:p>
                  </a:txBody>
                  <a:tcPr/>
                </a:tc>
                <a:extLst>
                  <a:ext uri="{0D108BD9-81ED-4DB2-BD59-A6C34878D82A}">
                    <a16:rowId xmlns:a16="http://schemas.microsoft.com/office/drawing/2014/main" val="1206906089"/>
                  </a:ext>
                </a:extLst>
              </a:tr>
              <a:tr h="370840">
                <a:tc>
                  <a:txBody>
                    <a:bodyPr/>
                    <a:lstStyle/>
                    <a:p>
                      <a:r>
                        <a:rPr lang="en-US" dirty="0"/>
                        <a:t>Restrictive Thoracic </a:t>
                      </a:r>
                      <a:r>
                        <a:rPr lang="en-US" dirty="0" err="1"/>
                        <a:t>Dz</a:t>
                      </a:r>
                      <a:endParaRPr lang="en-US" dirty="0"/>
                    </a:p>
                  </a:txBody>
                  <a:tcPr/>
                </a:tc>
                <a:tc>
                  <a:txBody>
                    <a:bodyPr/>
                    <a:lstStyle/>
                    <a:p>
                      <a:r>
                        <a:rPr lang="en-US" dirty="0"/>
                        <a:t>NIV</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Hospitalization, Mortality</a:t>
                      </a:r>
                    </a:p>
                    <a:p>
                      <a:endParaRPr lang="en-US" dirty="0"/>
                    </a:p>
                  </a:txBody>
                  <a:tcPr/>
                </a:tc>
                <a:tc>
                  <a:txBody>
                    <a:bodyPr/>
                    <a:lstStyle/>
                    <a:p>
                      <a:r>
                        <a:rPr lang="en-US" dirty="0"/>
                        <a:t>Meta-analysis of 3+ 3(mixed) RCTs</a:t>
                      </a:r>
                    </a:p>
                    <a:p>
                      <a:r>
                        <a:rPr lang="en-US" dirty="0"/>
                        <a:t>Low</a:t>
                      </a:r>
                    </a:p>
                  </a:txBody>
                  <a:tcPr/>
                </a:tc>
                <a:tc>
                  <a:txBody>
                    <a:bodyPr/>
                    <a:lstStyle/>
                    <a:p>
                      <a:pPr marL="285750" indent="-285750">
                        <a:buFont typeface="Arial" panose="020B0604020202020204" pitchFamily="34" charset="0"/>
                        <a:buChar char="•"/>
                      </a:pPr>
                      <a:r>
                        <a:rPr lang="en-US" dirty="0"/>
                        <a:t>ABG w/ PaCO2 over 45</a:t>
                      </a:r>
                    </a:p>
                    <a:p>
                      <a:pPr marL="285750" indent="-285750">
                        <a:buFont typeface="Arial" panose="020B0604020202020204" pitchFamily="34" charset="0"/>
                        <a:buChar char="•"/>
                      </a:pPr>
                      <a:r>
                        <a:rPr lang="en-US" dirty="0"/>
                        <a:t>Sleep oximetry SpO2 &lt; 88%</a:t>
                      </a:r>
                    </a:p>
                  </a:txBody>
                  <a:tcPr/>
                </a:tc>
                <a:extLst>
                  <a:ext uri="{0D108BD9-81ED-4DB2-BD59-A6C34878D82A}">
                    <a16:rowId xmlns:a16="http://schemas.microsoft.com/office/drawing/2014/main" val="2401026655"/>
                  </a:ext>
                </a:extLst>
              </a:tr>
              <a:tr h="370840">
                <a:tc>
                  <a:txBody>
                    <a:bodyPr/>
                    <a:lstStyle/>
                    <a:p>
                      <a:r>
                        <a:rPr lang="en-US" dirty="0"/>
                        <a:t>OHS</a:t>
                      </a:r>
                    </a:p>
                  </a:txBody>
                  <a:tcPr/>
                </a:tc>
                <a:tc>
                  <a:txBody>
                    <a:bodyPr/>
                    <a:lstStyle/>
                    <a:p>
                      <a:r>
                        <a:rPr lang="en-US" dirty="0"/>
                        <a:t>CPAP or BiPAP</a:t>
                      </a:r>
                    </a:p>
                  </a:txBody>
                  <a:tcPr/>
                </a:tc>
                <a:tc>
                  <a:txBody>
                    <a:bodyPr/>
                    <a:lstStyle/>
                    <a:p>
                      <a:r>
                        <a:rPr lang="en-US" dirty="0"/>
                        <a:t>CO2, O2, ED visits, and mortality.</a:t>
                      </a:r>
                    </a:p>
                  </a:txBody>
                  <a:tcPr/>
                </a:tc>
                <a:tc>
                  <a:txBody>
                    <a:bodyPr/>
                    <a:lstStyle/>
                    <a:p>
                      <a:r>
                        <a:rPr lang="en-US" dirty="0"/>
                        <a:t>Meta-analysis 3 RCTs , 12 nonrandomized studies, Low</a:t>
                      </a:r>
                    </a:p>
                  </a:txBody>
                  <a:tcPr/>
                </a:tc>
                <a:tc>
                  <a:txBody>
                    <a:bodyPr/>
                    <a:lstStyle/>
                    <a:p>
                      <a:pPr marL="285750" indent="-285750">
                        <a:buFont typeface="Arial" panose="020B0604020202020204" pitchFamily="34" charset="0"/>
                        <a:buChar char="•"/>
                      </a:pPr>
                      <a:r>
                        <a:rPr lang="en-US" dirty="0"/>
                        <a:t>CPAP: Sleep study </a:t>
                      </a:r>
                    </a:p>
                    <a:p>
                      <a:pPr marL="285750" indent="-285750">
                        <a:buFont typeface="Arial" panose="020B0604020202020204" pitchFamily="34" charset="0"/>
                        <a:buChar char="•"/>
                      </a:pPr>
                      <a:r>
                        <a:rPr lang="en-US" dirty="0"/>
                        <a:t>BiPAP: PaCO2 awake &gt; 45 mmHg and FEV1 &gt; FVC 70%</a:t>
                      </a:r>
                    </a:p>
                  </a:txBody>
                  <a:tcPr/>
                </a:tc>
                <a:extLst>
                  <a:ext uri="{0D108BD9-81ED-4DB2-BD59-A6C34878D82A}">
                    <a16:rowId xmlns:a16="http://schemas.microsoft.com/office/drawing/2014/main" val="4177642416"/>
                  </a:ext>
                </a:extLst>
              </a:tr>
              <a:tr h="370840">
                <a:tc>
                  <a:txBody>
                    <a:bodyPr/>
                    <a:lstStyle/>
                    <a:p>
                      <a:r>
                        <a:rPr lang="en-US" dirty="0"/>
                        <a:t>COPD</a:t>
                      </a:r>
                    </a:p>
                  </a:txBody>
                  <a:tcPr/>
                </a:tc>
                <a:tc>
                  <a:txBody>
                    <a:bodyPr/>
                    <a:lstStyle/>
                    <a:p>
                      <a:r>
                        <a:rPr lang="en-US" dirty="0"/>
                        <a:t>NIV</a:t>
                      </a:r>
                    </a:p>
                  </a:txBody>
                  <a:tcPr/>
                </a:tc>
                <a:tc>
                  <a:txBody>
                    <a:bodyPr/>
                    <a:lstStyle/>
                    <a:p>
                      <a:r>
                        <a:rPr lang="en-US" dirty="0"/>
                        <a:t>CO2, Hospitalization, QOL, dyspnea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Meta-analysis of 14 RCTs</a:t>
                      </a:r>
                    </a:p>
                    <a:p>
                      <a:r>
                        <a:rPr lang="en-US" dirty="0"/>
                        <a:t>Moderate</a:t>
                      </a:r>
                    </a:p>
                  </a:txBody>
                  <a:tcPr/>
                </a:tc>
                <a:tc>
                  <a:txBody>
                    <a:bodyPr/>
                    <a:lstStyle/>
                    <a:p>
                      <a:pPr marL="285750" indent="-285750">
                        <a:buFont typeface="Arial" panose="020B0604020202020204" pitchFamily="34" charset="0"/>
                        <a:buChar char="•"/>
                      </a:pPr>
                      <a:r>
                        <a:rPr lang="en-US" dirty="0"/>
                        <a:t>PaCO2 over 45 or 52</a:t>
                      </a:r>
                    </a:p>
                    <a:p>
                      <a:pPr marL="285750" indent="-285750">
                        <a:buFont typeface="Arial" panose="020B0604020202020204" pitchFamily="34" charset="0"/>
                        <a:buChar char="•"/>
                      </a:pPr>
                      <a:r>
                        <a:rPr lang="en-US" dirty="0"/>
                        <a:t>Sleep oximetry SpO2 &lt; 5 minutes on 2L or usual O2</a:t>
                      </a:r>
                    </a:p>
                    <a:p>
                      <a:pPr marL="285750" indent="-285750">
                        <a:buFont typeface="Arial" panose="020B0604020202020204" pitchFamily="34" charset="0"/>
                        <a:buChar char="•"/>
                      </a:pPr>
                      <a:r>
                        <a:rPr lang="en-US" dirty="0"/>
                        <a:t>OSA excluded or CPAP tried </a:t>
                      </a:r>
                    </a:p>
                    <a:p>
                      <a:pPr marL="285750" indent="-285750">
                        <a:buFont typeface="Arial" panose="020B0604020202020204" pitchFamily="34" charset="0"/>
                        <a:buChar char="•"/>
                      </a:pPr>
                      <a:r>
                        <a:rPr lang="en-US" dirty="0"/>
                        <a:t>2-4 weeks recovery from </a:t>
                      </a:r>
                      <a:r>
                        <a:rPr lang="en-US" dirty="0" err="1"/>
                        <a:t>exac</a:t>
                      </a:r>
                      <a:r>
                        <a:rPr lang="en-US" dirty="0"/>
                        <a:t>.</a:t>
                      </a:r>
                    </a:p>
                  </a:txBody>
                  <a:tcPr/>
                </a:tc>
                <a:extLst>
                  <a:ext uri="{0D108BD9-81ED-4DB2-BD59-A6C34878D82A}">
                    <a16:rowId xmlns:a16="http://schemas.microsoft.com/office/drawing/2014/main" val="3785718396"/>
                  </a:ext>
                </a:extLst>
              </a:tr>
              <a:tr h="370840">
                <a:tc>
                  <a:txBody>
                    <a:bodyPr/>
                    <a:lstStyle/>
                    <a:p>
                      <a:r>
                        <a:rPr lang="en-US" dirty="0"/>
                        <a:t>Neuromuscular </a:t>
                      </a:r>
                      <a:r>
                        <a:rPr lang="en-US" dirty="0" err="1"/>
                        <a:t>Dz</a:t>
                      </a:r>
                      <a:endParaRPr lang="en-US" dirty="0"/>
                    </a:p>
                  </a:txBody>
                  <a:tcPr/>
                </a:tc>
                <a:tc>
                  <a:txBody>
                    <a:bodyPr/>
                    <a:lstStyle/>
                    <a:p>
                      <a:r>
                        <a:rPr lang="en-US" dirty="0"/>
                        <a:t>NIV</a:t>
                      </a:r>
                    </a:p>
                  </a:txBody>
                  <a:tcPr/>
                </a:tc>
                <a:tc>
                  <a:txBody>
                    <a:bodyPr/>
                    <a:lstStyle/>
                    <a:p>
                      <a:r>
                        <a:rPr lang="en-US" dirty="0"/>
                        <a:t>Hospitalization, Mortality</a:t>
                      </a:r>
                    </a:p>
                  </a:txBody>
                  <a:tcPr/>
                </a:tc>
                <a:tc>
                  <a:txBody>
                    <a:bodyPr/>
                    <a:lstStyle/>
                    <a:p>
                      <a:r>
                        <a:rPr lang="en-US" dirty="0"/>
                        <a:t>Meta-analysis of 4+3 (mixed) RCTs</a:t>
                      </a:r>
                    </a:p>
                    <a:p>
                      <a:r>
                        <a:rPr lang="en-US" dirty="0"/>
                        <a:t>Low</a:t>
                      </a:r>
                    </a:p>
                  </a:txBody>
                  <a:tcPr/>
                </a:tc>
                <a:tc>
                  <a:txBody>
                    <a:bodyPr/>
                    <a:lstStyle/>
                    <a:p>
                      <a:pPr marL="285750" indent="-285750">
                        <a:buFont typeface="Arial" panose="020B0604020202020204" pitchFamily="34" charset="0"/>
                        <a:buChar char="•"/>
                      </a:pPr>
                      <a:r>
                        <a:rPr lang="en-US" dirty="0"/>
                        <a:t>ABG w/ PaCO2 over 45</a:t>
                      </a:r>
                    </a:p>
                    <a:p>
                      <a:pPr marL="285750" indent="-285750">
                        <a:buFont typeface="Arial" panose="020B0604020202020204" pitchFamily="34" charset="0"/>
                        <a:buChar char="•"/>
                      </a:pPr>
                      <a:r>
                        <a:rPr lang="en-US" dirty="0"/>
                        <a:t>Sleep oximetry SpO2 &lt; 88%</a:t>
                      </a:r>
                    </a:p>
                    <a:p>
                      <a:pPr marL="285750" indent="-285750">
                        <a:buFont typeface="Arial" panose="020B0604020202020204" pitchFamily="34" charset="0"/>
                        <a:buChar char="•"/>
                      </a:pPr>
                      <a:r>
                        <a:rPr lang="en-US" dirty="0"/>
                        <a:t>MIP &lt; 60cmH2o or FVC &lt; 50%</a:t>
                      </a:r>
                    </a:p>
                  </a:txBody>
                  <a:tcPr/>
                </a:tc>
                <a:extLst>
                  <a:ext uri="{0D108BD9-81ED-4DB2-BD59-A6C34878D82A}">
                    <a16:rowId xmlns:a16="http://schemas.microsoft.com/office/drawing/2014/main" val="2779353083"/>
                  </a:ext>
                </a:extLst>
              </a:tr>
            </a:tbl>
          </a:graphicData>
        </a:graphic>
      </p:graphicFrame>
      <p:sp>
        <p:nvSpPr>
          <p:cNvPr id="10" name="Frame 9">
            <a:extLst>
              <a:ext uri="{FF2B5EF4-FFF2-40B4-BE49-F238E27FC236}">
                <a16:creationId xmlns:a16="http://schemas.microsoft.com/office/drawing/2014/main" id="{7E7664DC-7B8F-FA43-9B59-FA452C59BAB9}"/>
              </a:ext>
            </a:extLst>
          </p:cNvPr>
          <p:cNvSpPr/>
          <p:nvPr/>
        </p:nvSpPr>
        <p:spPr>
          <a:xfrm>
            <a:off x="7960380" y="1583111"/>
            <a:ext cx="3586162" cy="4802187"/>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7AEB58B5-5210-74E7-E58C-231A4662A2C9}"/>
              </a:ext>
            </a:extLst>
          </p:cNvPr>
          <p:cNvSpPr txBox="1"/>
          <p:nvPr/>
        </p:nvSpPr>
        <p:spPr>
          <a:xfrm>
            <a:off x="1193800" y="6492875"/>
            <a:ext cx="9880600" cy="369332"/>
          </a:xfrm>
          <a:prstGeom prst="rect">
            <a:avLst/>
          </a:prstGeom>
          <a:noFill/>
        </p:spPr>
        <p:txBody>
          <a:bodyPr wrap="square" rtlCol="0">
            <a:spAutoFit/>
          </a:bodyPr>
          <a:lstStyle/>
          <a:p>
            <a:r>
              <a:rPr lang="en-US" dirty="0"/>
              <a:t>*few trials of patient important outcomes in overlap syndromes have been done.</a:t>
            </a:r>
          </a:p>
        </p:txBody>
      </p:sp>
    </p:spTree>
    <p:extLst>
      <p:ext uri="{BB962C8B-B14F-4D97-AF65-F5344CB8AC3E}">
        <p14:creationId xmlns:p14="http://schemas.microsoft.com/office/powerpoint/2010/main" val="21777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6C0A9-9FF8-52CC-D94E-F7FAE1E39A3F}"/>
              </a:ext>
            </a:extLst>
          </p:cNvPr>
          <p:cNvSpPr>
            <a:spLocks noGrp="1"/>
          </p:cNvSpPr>
          <p:nvPr>
            <p:ph type="title"/>
          </p:nvPr>
        </p:nvSpPr>
        <p:spPr/>
        <p:txBody>
          <a:bodyPr>
            <a:normAutofit/>
          </a:bodyPr>
          <a:lstStyle/>
          <a:p>
            <a:r>
              <a:rPr lang="en-US" sz="4000" dirty="0"/>
              <a:t>How common are </a:t>
            </a:r>
            <a:r>
              <a:rPr lang="en-US" sz="4000" b="1" dirty="0"/>
              <a:t>admissions</a:t>
            </a:r>
            <a:r>
              <a:rPr lang="en-US" sz="4000" dirty="0"/>
              <a:t> with hypercapnia?</a:t>
            </a:r>
          </a:p>
        </p:txBody>
      </p:sp>
      <p:sp>
        <p:nvSpPr>
          <p:cNvPr id="3" name="Content Placeholder 2">
            <a:extLst>
              <a:ext uri="{FF2B5EF4-FFF2-40B4-BE49-F238E27FC236}">
                <a16:creationId xmlns:a16="http://schemas.microsoft.com/office/drawing/2014/main" id="{E3CFF67C-059B-7672-914D-4AAF01FEDBCF}"/>
              </a:ext>
            </a:extLst>
          </p:cNvPr>
          <p:cNvSpPr>
            <a:spLocks noGrp="1"/>
          </p:cNvSpPr>
          <p:nvPr>
            <p:ph idx="1"/>
          </p:nvPr>
        </p:nvSpPr>
        <p:spPr>
          <a:xfrm>
            <a:off x="658913" y="1596770"/>
            <a:ext cx="5408019" cy="3068729"/>
          </a:xfrm>
        </p:spPr>
        <p:txBody>
          <a:bodyPr>
            <a:normAutofit fontScale="77500" lnSpcReduction="20000"/>
          </a:bodyPr>
          <a:lstStyle/>
          <a:p>
            <a:pPr marL="0" indent="0">
              <a:buNone/>
            </a:pPr>
            <a:r>
              <a:rPr lang="en-US" b="1" dirty="0"/>
              <a:t>2022:</a:t>
            </a:r>
            <a:r>
              <a:rPr lang="en-US" dirty="0"/>
              <a:t> Liverpool AUS, 1 regional hospital services the entire district</a:t>
            </a:r>
          </a:p>
          <a:p>
            <a:pPr marL="0" indent="0">
              <a:buNone/>
            </a:pPr>
            <a:r>
              <a:rPr lang="en-US" dirty="0"/>
              <a:t>Identified by initial ABG (w/n 24h) PaCO2 over 45, excluded iatrogenic causes/sedation. N=891 people, 1135 blood gasses (repeat hosp.)</a:t>
            </a:r>
          </a:p>
          <a:p>
            <a:pPr marL="0" indent="0">
              <a:buNone/>
            </a:pPr>
            <a:r>
              <a:rPr lang="en-US" dirty="0"/>
              <a:t>Normalized rates of hypercapnia to population demographics</a:t>
            </a:r>
          </a:p>
          <a:p>
            <a:pPr marL="0" indent="0">
              <a:buNone/>
            </a:pPr>
            <a:r>
              <a:rPr lang="en-US" b="1" dirty="0"/>
              <a:t>150 per 100,000 person/year</a:t>
            </a:r>
          </a:p>
          <a:p>
            <a:r>
              <a:rPr lang="en-US" dirty="0"/>
              <a:t>Acidosis in 55%. </a:t>
            </a:r>
          </a:p>
        </p:txBody>
      </p:sp>
      <p:pic>
        <p:nvPicPr>
          <p:cNvPr id="5" name="Picture 4">
            <a:extLst>
              <a:ext uri="{FF2B5EF4-FFF2-40B4-BE49-F238E27FC236}">
                <a16:creationId xmlns:a16="http://schemas.microsoft.com/office/drawing/2014/main" id="{D31BE1C1-C085-CFEF-D8E1-43B554693D8F}"/>
              </a:ext>
            </a:extLst>
          </p:cNvPr>
          <p:cNvPicPr>
            <a:picLocks noChangeAspect="1"/>
          </p:cNvPicPr>
          <p:nvPr/>
        </p:nvPicPr>
        <p:blipFill>
          <a:blip r:embed="rId3"/>
          <a:stretch>
            <a:fillRect/>
          </a:stretch>
        </p:blipFill>
        <p:spPr>
          <a:xfrm>
            <a:off x="499636" y="5214443"/>
            <a:ext cx="3364832" cy="1278432"/>
          </a:xfrm>
          <a:prstGeom prst="rect">
            <a:avLst/>
          </a:prstGeom>
        </p:spPr>
      </p:pic>
      <p:grpSp>
        <p:nvGrpSpPr>
          <p:cNvPr id="7" name="Group 6">
            <a:extLst>
              <a:ext uri="{FF2B5EF4-FFF2-40B4-BE49-F238E27FC236}">
                <a16:creationId xmlns:a16="http://schemas.microsoft.com/office/drawing/2014/main" id="{49477163-4743-4FAF-5393-496B34D35461}"/>
              </a:ext>
            </a:extLst>
          </p:cNvPr>
          <p:cNvGrpSpPr/>
          <p:nvPr/>
        </p:nvGrpSpPr>
        <p:grpSpPr>
          <a:xfrm>
            <a:off x="3946032" y="4699000"/>
            <a:ext cx="8191500" cy="2159000"/>
            <a:chOff x="3162300" y="4515184"/>
            <a:chExt cx="8191500" cy="2159000"/>
          </a:xfrm>
        </p:grpSpPr>
        <p:pic>
          <p:nvPicPr>
            <p:cNvPr id="4" name="Picture 3">
              <a:extLst>
                <a:ext uri="{FF2B5EF4-FFF2-40B4-BE49-F238E27FC236}">
                  <a16:creationId xmlns:a16="http://schemas.microsoft.com/office/drawing/2014/main" id="{D4ED0522-9AD1-CF95-F51F-AA3BE5120375}"/>
                </a:ext>
              </a:extLst>
            </p:cNvPr>
            <p:cNvPicPr>
              <a:picLocks noChangeAspect="1"/>
            </p:cNvPicPr>
            <p:nvPr/>
          </p:nvPicPr>
          <p:blipFill>
            <a:blip r:embed="rId4"/>
            <a:stretch>
              <a:fillRect/>
            </a:stretch>
          </p:blipFill>
          <p:spPr>
            <a:xfrm>
              <a:off x="3162300" y="4515184"/>
              <a:ext cx="8191500" cy="2159000"/>
            </a:xfrm>
            <a:prstGeom prst="rect">
              <a:avLst/>
            </a:prstGeom>
          </p:spPr>
        </p:pic>
        <p:cxnSp>
          <p:nvCxnSpPr>
            <p:cNvPr id="8" name="Straight Connector 7">
              <a:extLst>
                <a:ext uri="{FF2B5EF4-FFF2-40B4-BE49-F238E27FC236}">
                  <a16:creationId xmlns:a16="http://schemas.microsoft.com/office/drawing/2014/main" id="{E9DC3D6F-CFD7-9587-E3B0-A765FCD92E2D}"/>
                </a:ext>
              </a:extLst>
            </p:cNvPr>
            <p:cNvCxnSpPr/>
            <p:nvPr/>
          </p:nvCxnSpPr>
          <p:spPr>
            <a:xfrm>
              <a:off x="7161798" y="5594684"/>
              <a:ext cx="374683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491CA9C-6443-7A69-CF08-3784E98D2A86}"/>
                </a:ext>
              </a:extLst>
            </p:cNvPr>
            <p:cNvCxnSpPr>
              <a:cxnSpLocks/>
            </p:cNvCxnSpPr>
            <p:nvPr/>
          </p:nvCxnSpPr>
          <p:spPr>
            <a:xfrm>
              <a:off x="3419300" y="5955631"/>
              <a:ext cx="748933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0CFFD7B-7C01-9106-DEAC-8239925A5DC8}"/>
                </a:ext>
              </a:extLst>
            </p:cNvPr>
            <p:cNvCxnSpPr/>
            <p:nvPr/>
          </p:nvCxnSpPr>
          <p:spPr>
            <a:xfrm>
              <a:off x="3436092" y="6260431"/>
              <a:ext cx="158902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F87EB2AB-FB4E-E2C9-59C1-5ADE26C77EC8}"/>
              </a:ext>
            </a:extLst>
          </p:cNvPr>
          <p:cNvPicPr>
            <a:picLocks noChangeAspect="1"/>
          </p:cNvPicPr>
          <p:nvPr/>
        </p:nvPicPr>
        <p:blipFill>
          <a:blip r:embed="rId5"/>
          <a:stretch>
            <a:fillRect/>
          </a:stretch>
        </p:blipFill>
        <p:spPr>
          <a:xfrm>
            <a:off x="6348846" y="2051634"/>
            <a:ext cx="5499100" cy="1816100"/>
          </a:xfrm>
          <a:prstGeom prst="rect">
            <a:avLst/>
          </a:prstGeom>
        </p:spPr>
      </p:pic>
      <p:sp>
        <p:nvSpPr>
          <p:cNvPr id="11" name="TextBox 10">
            <a:extLst>
              <a:ext uri="{FF2B5EF4-FFF2-40B4-BE49-F238E27FC236}">
                <a16:creationId xmlns:a16="http://schemas.microsoft.com/office/drawing/2014/main" id="{729FF27F-8612-BC7C-C863-58783B4DCCDC}"/>
              </a:ext>
            </a:extLst>
          </p:cNvPr>
          <p:cNvSpPr txBox="1"/>
          <p:nvPr/>
        </p:nvSpPr>
        <p:spPr>
          <a:xfrm>
            <a:off x="6616700" y="4191000"/>
            <a:ext cx="4737100" cy="523220"/>
          </a:xfrm>
          <a:prstGeom prst="rect">
            <a:avLst/>
          </a:prstGeom>
          <a:noFill/>
        </p:spPr>
        <p:txBody>
          <a:bodyPr wrap="square" rtlCol="0">
            <a:spAutoFit/>
          </a:bodyPr>
          <a:lstStyle/>
          <a:p>
            <a:r>
              <a:rPr lang="en-US" sz="2800" dirty="0"/>
              <a:t>For Comparison: </a:t>
            </a:r>
          </a:p>
        </p:txBody>
      </p:sp>
    </p:spTree>
    <p:extLst>
      <p:ext uri="{BB962C8B-B14F-4D97-AF65-F5344CB8AC3E}">
        <p14:creationId xmlns:p14="http://schemas.microsoft.com/office/powerpoint/2010/main" val="1053909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739A4F-7253-25FF-D12F-9151928D259A}"/>
              </a:ext>
            </a:extLst>
          </p:cNvPr>
          <p:cNvPicPr>
            <a:picLocks noChangeAspect="1"/>
          </p:cNvPicPr>
          <p:nvPr/>
        </p:nvPicPr>
        <p:blipFill>
          <a:blip r:embed="rId3"/>
          <a:stretch>
            <a:fillRect/>
          </a:stretch>
        </p:blipFill>
        <p:spPr>
          <a:xfrm>
            <a:off x="6096000" y="1883053"/>
            <a:ext cx="5499100" cy="1816100"/>
          </a:xfrm>
          <a:prstGeom prst="rect">
            <a:avLst/>
          </a:prstGeom>
        </p:spPr>
      </p:pic>
      <p:sp>
        <p:nvSpPr>
          <p:cNvPr id="7" name="Title 1">
            <a:extLst>
              <a:ext uri="{FF2B5EF4-FFF2-40B4-BE49-F238E27FC236}">
                <a16:creationId xmlns:a16="http://schemas.microsoft.com/office/drawing/2014/main" id="{1B20B0DC-FDFC-0198-6E97-EF52ED386F25}"/>
              </a:ext>
            </a:extLst>
          </p:cNvPr>
          <p:cNvSpPr>
            <a:spLocks noGrp="1"/>
          </p:cNvSpPr>
          <p:nvPr>
            <p:ph type="title"/>
          </p:nvPr>
        </p:nvSpPr>
        <p:spPr>
          <a:xfrm>
            <a:off x="838200" y="365125"/>
            <a:ext cx="10515600" cy="1325563"/>
          </a:xfrm>
        </p:spPr>
        <p:txBody>
          <a:bodyPr/>
          <a:lstStyle/>
          <a:p>
            <a:r>
              <a:rPr lang="en-US" dirty="0"/>
              <a:t>Support for frailty framework</a:t>
            </a:r>
          </a:p>
        </p:txBody>
      </p:sp>
      <p:grpSp>
        <p:nvGrpSpPr>
          <p:cNvPr id="9" name="Group 8">
            <a:extLst>
              <a:ext uri="{FF2B5EF4-FFF2-40B4-BE49-F238E27FC236}">
                <a16:creationId xmlns:a16="http://schemas.microsoft.com/office/drawing/2014/main" id="{7479D906-A84D-48B1-8982-6150F14DEAAF}"/>
              </a:ext>
            </a:extLst>
          </p:cNvPr>
          <p:cNvGrpSpPr/>
          <p:nvPr/>
        </p:nvGrpSpPr>
        <p:grpSpPr>
          <a:xfrm>
            <a:off x="2441863" y="3996693"/>
            <a:ext cx="9289473" cy="2776853"/>
            <a:chOff x="838199" y="3428999"/>
            <a:chExt cx="9289473" cy="2776853"/>
          </a:xfrm>
        </p:grpSpPr>
        <p:pic>
          <p:nvPicPr>
            <p:cNvPr id="5" name="Picture 4">
              <a:extLst>
                <a:ext uri="{FF2B5EF4-FFF2-40B4-BE49-F238E27FC236}">
                  <a16:creationId xmlns:a16="http://schemas.microsoft.com/office/drawing/2014/main" id="{D07C61EF-74FE-88E4-AABB-BC1A07F50512}"/>
                </a:ext>
              </a:extLst>
            </p:cNvPr>
            <p:cNvPicPr>
              <a:picLocks noChangeAspect="1"/>
            </p:cNvPicPr>
            <p:nvPr/>
          </p:nvPicPr>
          <p:blipFill>
            <a:blip r:embed="rId4"/>
            <a:stretch>
              <a:fillRect/>
            </a:stretch>
          </p:blipFill>
          <p:spPr>
            <a:xfrm>
              <a:off x="838199" y="3428999"/>
              <a:ext cx="9289473" cy="2776853"/>
            </a:xfrm>
            <a:prstGeom prst="rect">
              <a:avLst/>
            </a:prstGeom>
          </p:spPr>
        </p:pic>
        <p:sp>
          <p:nvSpPr>
            <p:cNvPr id="8" name="Frame 7">
              <a:extLst>
                <a:ext uri="{FF2B5EF4-FFF2-40B4-BE49-F238E27FC236}">
                  <a16:creationId xmlns:a16="http://schemas.microsoft.com/office/drawing/2014/main" id="{A1B64FB1-1042-D40E-C3F8-5EE90B843247}"/>
                </a:ext>
              </a:extLst>
            </p:cNvPr>
            <p:cNvSpPr/>
            <p:nvPr/>
          </p:nvSpPr>
          <p:spPr>
            <a:xfrm>
              <a:off x="3302000" y="4102100"/>
              <a:ext cx="1600200" cy="1854200"/>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 name="TextBox 10">
            <a:extLst>
              <a:ext uri="{FF2B5EF4-FFF2-40B4-BE49-F238E27FC236}">
                <a16:creationId xmlns:a16="http://schemas.microsoft.com/office/drawing/2014/main" id="{E4990D36-B88F-D949-58A6-B36E09F475A5}"/>
              </a:ext>
            </a:extLst>
          </p:cNvPr>
          <p:cNvSpPr txBox="1"/>
          <p:nvPr/>
        </p:nvSpPr>
        <p:spPr>
          <a:xfrm>
            <a:off x="158173" y="4581231"/>
            <a:ext cx="2686627" cy="2031325"/>
          </a:xfrm>
          <a:prstGeom prst="rect">
            <a:avLst/>
          </a:prstGeom>
          <a:noFill/>
        </p:spPr>
        <p:txBody>
          <a:bodyPr wrap="square">
            <a:spAutoFit/>
          </a:bodyPr>
          <a:lstStyle/>
          <a:p>
            <a:pPr marL="0" indent="0">
              <a:buNone/>
            </a:pPr>
            <a:r>
              <a:rPr lang="en-US" dirty="0"/>
              <a:t>Compared to Age 45-54: </a:t>
            </a:r>
          </a:p>
          <a:p>
            <a:r>
              <a:rPr lang="en-US" dirty="0"/>
              <a:t>RR 55-64: 2.1</a:t>
            </a:r>
          </a:p>
          <a:p>
            <a:r>
              <a:rPr lang="en-US" dirty="0"/>
              <a:t>RR 65-74: 6.2</a:t>
            </a:r>
          </a:p>
          <a:p>
            <a:r>
              <a:rPr lang="en-US" dirty="0"/>
              <a:t>RR 75-84: 15.7</a:t>
            </a:r>
          </a:p>
          <a:p>
            <a:r>
              <a:rPr lang="en-US" dirty="0"/>
              <a:t>RR 85-94: 26.2</a:t>
            </a:r>
          </a:p>
          <a:p>
            <a:endParaRPr lang="en-US" dirty="0"/>
          </a:p>
          <a:p>
            <a:endParaRPr lang="en-US" dirty="0"/>
          </a:p>
        </p:txBody>
      </p:sp>
      <p:sp>
        <p:nvSpPr>
          <p:cNvPr id="3" name="TextBox 2">
            <a:extLst>
              <a:ext uri="{FF2B5EF4-FFF2-40B4-BE49-F238E27FC236}">
                <a16:creationId xmlns:a16="http://schemas.microsoft.com/office/drawing/2014/main" id="{73DABB27-17C6-C10B-C592-39132A22A8F7}"/>
              </a:ext>
            </a:extLst>
          </p:cNvPr>
          <p:cNvSpPr txBox="1"/>
          <p:nvPr/>
        </p:nvSpPr>
        <p:spPr>
          <a:xfrm>
            <a:off x="158173" y="2444848"/>
            <a:ext cx="6096000" cy="923330"/>
          </a:xfrm>
          <a:prstGeom prst="rect">
            <a:avLst/>
          </a:prstGeom>
          <a:noFill/>
        </p:spPr>
        <p:txBody>
          <a:bodyPr wrap="square">
            <a:spAutoFit/>
          </a:bodyPr>
          <a:lstStyle/>
          <a:p>
            <a:r>
              <a:rPr lang="en-US" dirty="0"/>
              <a:t>Frailty: </a:t>
            </a:r>
          </a:p>
          <a:p>
            <a:pPr marL="914400" lvl="1" indent="-457200">
              <a:buFont typeface="+mj-lt"/>
              <a:buAutoNum type="arabicPeriod"/>
            </a:pPr>
            <a:r>
              <a:rPr lang="en-US" dirty="0"/>
              <a:t>Achievable ventilation ~= Acquired ventilation</a:t>
            </a:r>
          </a:p>
          <a:p>
            <a:pPr marL="914400" lvl="1" indent="-457200">
              <a:buFont typeface="+mj-lt"/>
              <a:buAutoNum type="arabicPeriod"/>
            </a:pPr>
            <a:r>
              <a:rPr lang="en-US" dirty="0"/>
              <a:t>Drive to breathe is not stable / reliable</a:t>
            </a:r>
          </a:p>
        </p:txBody>
      </p:sp>
    </p:spTree>
    <p:extLst>
      <p:ext uri="{BB962C8B-B14F-4D97-AF65-F5344CB8AC3E}">
        <p14:creationId xmlns:p14="http://schemas.microsoft.com/office/powerpoint/2010/main" val="1168134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AC61-A52B-D5A8-8CF3-9F4A5432AD92}"/>
              </a:ext>
            </a:extLst>
          </p:cNvPr>
          <p:cNvSpPr>
            <a:spLocks noGrp="1"/>
          </p:cNvSpPr>
          <p:nvPr>
            <p:ph type="title"/>
          </p:nvPr>
        </p:nvSpPr>
        <p:spPr/>
        <p:txBody>
          <a:bodyPr/>
          <a:lstStyle/>
          <a:p>
            <a:r>
              <a:rPr lang="en-US" dirty="0"/>
              <a:t>Acute Exacerbations: guidance for </a:t>
            </a:r>
            <a:r>
              <a:rPr lang="en-US" b="1" dirty="0"/>
              <a:t>inpatient</a:t>
            </a:r>
            <a:r>
              <a:rPr lang="en-US" dirty="0"/>
              <a:t> management</a:t>
            </a:r>
          </a:p>
        </p:txBody>
      </p:sp>
      <p:sp>
        <p:nvSpPr>
          <p:cNvPr id="3" name="Content Placeholder 2">
            <a:extLst>
              <a:ext uri="{FF2B5EF4-FFF2-40B4-BE49-F238E27FC236}">
                <a16:creationId xmlns:a16="http://schemas.microsoft.com/office/drawing/2014/main" id="{845A22A3-A804-78FB-EFD3-4919ABA376C0}"/>
              </a:ext>
            </a:extLst>
          </p:cNvPr>
          <p:cNvSpPr>
            <a:spLocks noGrp="1"/>
          </p:cNvSpPr>
          <p:nvPr>
            <p:ph idx="1"/>
          </p:nvPr>
        </p:nvSpPr>
        <p:spPr>
          <a:xfrm>
            <a:off x="838200" y="1825625"/>
            <a:ext cx="11074400" cy="1724026"/>
          </a:xfrm>
        </p:spPr>
        <p:txBody>
          <a:bodyPr>
            <a:normAutofit/>
          </a:bodyPr>
          <a:lstStyle/>
          <a:p>
            <a:r>
              <a:rPr lang="en-US" dirty="0"/>
              <a:t>NIV: Well Supported</a:t>
            </a:r>
          </a:p>
          <a:p>
            <a:r>
              <a:rPr lang="en-US" dirty="0"/>
              <a:t>Acute outcomes are very good</a:t>
            </a:r>
          </a:p>
          <a:p>
            <a:r>
              <a:rPr lang="en-US" dirty="0"/>
              <a:t>What we do </a:t>
            </a:r>
            <a:r>
              <a:rPr lang="en-US" b="1" dirty="0"/>
              <a:t>after</a:t>
            </a:r>
            <a:r>
              <a:rPr lang="en-US" dirty="0"/>
              <a:t> the inpatient admission is the unresolved question. </a:t>
            </a:r>
          </a:p>
        </p:txBody>
      </p:sp>
      <p:pic>
        <p:nvPicPr>
          <p:cNvPr id="5" name="Picture 4">
            <a:extLst>
              <a:ext uri="{FF2B5EF4-FFF2-40B4-BE49-F238E27FC236}">
                <a16:creationId xmlns:a16="http://schemas.microsoft.com/office/drawing/2014/main" id="{398A451A-70E1-ED8D-E03B-2013A1619ABE}"/>
              </a:ext>
            </a:extLst>
          </p:cNvPr>
          <p:cNvPicPr>
            <a:picLocks noChangeAspect="1"/>
          </p:cNvPicPr>
          <p:nvPr/>
        </p:nvPicPr>
        <p:blipFill>
          <a:blip r:embed="rId3"/>
          <a:stretch>
            <a:fillRect/>
          </a:stretch>
        </p:blipFill>
        <p:spPr>
          <a:xfrm>
            <a:off x="7635235" y="963611"/>
            <a:ext cx="4137665" cy="1724027"/>
          </a:xfrm>
          <a:prstGeom prst="rect">
            <a:avLst/>
          </a:prstGeom>
        </p:spPr>
      </p:pic>
      <p:pic>
        <p:nvPicPr>
          <p:cNvPr id="6" name="Picture 5">
            <a:extLst>
              <a:ext uri="{FF2B5EF4-FFF2-40B4-BE49-F238E27FC236}">
                <a16:creationId xmlns:a16="http://schemas.microsoft.com/office/drawing/2014/main" id="{54184660-CEA7-C2A1-486E-2E6B4504B7C5}"/>
              </a:ext>
            </a:extLst>
          </p:cNvPr>
          <p:cNvPicPr>
            <a:picLocks noChangeAspect="1"/>
          </p:cNvPicPr>
          <p:nvPr/>
        </p:nvPicPr>
        <p:blipFill>
          <a:blip r:embed="rId4"/>
          <a:stretch>
            <a:fillRect/>
          </a:stretch>
        </p:blipFill>
        <p:spPr>
          <a:xfrm>
            <a:off x="2324100" y="3340939"/>
            <a:ext cx="8664742" cy="3336871"/>
          </a:xfrm>
          <a:prstGeom prst="rect">
            <a:avLst/>
          </a:prstGeom>
        </p:spPr>
      </p:pic>
      <p:sp>
        <p:nvSpPr>
          <p:cNvPr id="7" name="TextBox 6">
            <a:extLst>
              <a:ext uri="{FF2B5EF4-FFF2-40B4-BE49-F238E27FC236}">
                <a16:creationId xmlns:a16="http://schemas.microsoft.com/office/drawing/2014/main" id="{14ED3A10-11FB-A939-C3D5-6DF250EB0DB9}"/>
              </a:ext>
            </a:extLst>
          </p:cNvPr>
          <p:cNvSpPr txBox="1"/>
          <p:nvPr/>
        </p:nvSpPr>
        <p:spPr>
          <a:xfrm>
            <a:off x="254000" y="5430133"/>
            <a:ext cx="1841500" cy="923330"/>
          </a:xfrm>
          <a:prstGeom prst="rect">
            <a:avLst/>
          </a:prstGeom>
          <a:noFill/>
        </p:spPr>
        <p:txBody>
          <a:bodyPr wrap="square" rtlCol="0">
            <a:spAutoFit/>
          </a:bodyPr>
          <a:lstStyle/>
          <a:p>
            <a:r>
              <a:rPr lang="en-US" dirty="0"/>
              <a:t>More subsequent data supporting these indications</a:t>
            </a:r>
          </a:p>
        </p:txBody>
      </p:sp>
      <p:sp>
        <p:nvSpPr>
          <p:cNvPr id="8" name="Left Brace 7">
            <a:extLst>
              <a:ext uri="{FF2B5EF4-FFF2-40B4-BE49-F238E27FC236}">
                <a16:creationId xmlns:a16="http://schemas.microsoft.com/office/drawing/2014/main" id="{5CB02BE9-AEA4-6722-92D0-E60D55BAFBA4}"/>
              </a:ext>
            </a:extLst>
          </p:cNvPr>
          <p:cNvSpPr/>
          <p:nvPr/>
        </p:nvSpPr>
        <p:spPr>
          <a:xfrm>
            <a:off x="2095500" y="5593348"/>
            <a:ext cx="342900" cy="596900"/>
          </a:xfrm>
          <a:prstGeom prst="leftBrace">
            <a:avLst/>
          </a:pr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40664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765A-42E3-C5D0-A254-A88B402F3974}"/>
              </a:ext>
            </a:extLst>
          </p:cNvPr>
          <p:cNvSpPr>
            <a:spLocks noGrp="1"/>
          </p:cNvSpPr>
          <p:nvPr>
            <p:ph type="title"/>
          </p:nvPr>
        </p:nvSpPr>
        <p:spPr/>
        <p:txBody>
          <a:bodyPr/>
          <a:lstStyle/>
          <a:p>
            <a:r>
              <a:rPr lang="en-US" dirty="0"/>
              <a:t>Post-exacerbation Management: OHS</a:t>
            </a:r>
          </a:p>
        </p:txBody>
      </p:sp>
      <p:sp>
        <p:nvSpPr>
          <p:cNvPr id="3" name="Content Placeholder 2">
            <a:extLst>
              <a:ext uri="{FF2B5EF4-FFF2-40B4-BE49-F238E27FC236}">
                <a16:creationId xmlns:a16="http://schemas.microsoft.com/office/drawing/2014/main" id="{E33A4982-2A8E-22DA-B0AD-FA46BC0FC941}"/>
              </a:ext>
            </a:extLst>
          </p:cNvPr>
          <p:cNvSpPr>
            <a:spLocks noGrp="1"/>
          </p:cNvSpPr>
          <p:nvPr>
            <p:ph idx="1"/>
          </p:nvPr>
        </p:nvSpPr>
        <p:spPr/>
        <p:txBody>
          <a:bodyPr/>
          <a:lstStyle/>
          <a:p>
            <a:r>
              <a:rPr lang="en-US" dirty="0"/>
              <a:t>30-70% of cases are diagnosed during an acute exacerbation (ERS)</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F97AD66E-ACD0-42EE-D564-34E4D828E3BE}"/>
              </a:ext>
            </a:extLst>
          </p:cNvPr>
          <p:cNvPicPr>
            <a:picLocks noChangeAspect="1"/>
          </p:cNvPicPr>
          <p:nvPr/>
        </p:nvPicPr>
        <p:blipFill>
          <a:blip r:embed="rId3"/>
          <a:stretch>
            <a:fillRect/>
          </a:stretch>
        </p:blipFill>
        <p:spPr>
          <a:xfrm>
            <a:off x="2044700" y="2402908"/>
            <a:ext cx="7772400" cy="1838960"/>
          </a:xfrm>
          <a:prstGeom prst="rect">
            <a:avLst/>
          </a:prstGeom>
        </p:spPr>
      </p:pic>
      <p:pic>
        <p:nvPicPr>
          <p:cNvPr id="6" name="Picture 5">
            <a:extLst>
              <a:ext uri="{FF2B5EF4-FFF2-40B4-BE49-F238E27FC236}">
                <a16:creationId xmlns:a16="http://schemas.microsoft.com/office/drawing/2014/main" id="{A7BE3D57-DB89-390B-E61B-AED35292EE0E}"/>
              </a:ext>
            </a:extLst>
          </p:cNvPr>
          <p:cNvPicPr>
            <a:picLocks noChangeAspect="1"/>
          </p:cNvPicPr>
          <p:nvPr/>
        </p:nvPicPr>
        <p:blipFill>
          <a:blip r:embed="rId4"/>
          <a:stretch>
            <a:fillRect/>
          </a:stretch>
        </p:blipFill>
        <p:spPr>
          <a:xfrm>
            <a:off x="442335" y="4472940"/>
            <a:ext cx="11307330" cy="1838960"/>
          </a:xfrm>
          <a:prstGeom prst="rect">
            <a:avLst/>
          </a:prstGeom>
        </p:spPr>
      </p:pic>
    </p:spTree>
    <p:extLst>
      <p:ext uri="{BB962C8B-B14F-4D97-AF65-F5344CB8AC3E}">
        <p14:creationId xmlns:p14="http://schemas.microsoft.com/office/powerpoint/2010/main" val="301222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4A8502-C5BE-A13B-33AD-6F0D77423965}"/>
              </a:ext>
            </a:extLst>
          </p:cNvPr>
          <p:cNvSpPr>
            <a:spLocks noGrp="1"/>
          </p:cNvSpPr>
          <p:nvPr>
            <p:ph idx="1"/>
          </p:nvPr>
        </p:nvSpPr>
        <p:spPr>
          <a:xfrm>
            <a:off x="609600" y="2297112"/>
            <a:ext cx="7556500" cy="4351338"/>
          </a:xfrm>
        </p:spPr>
        <p:txBody>
          <a:bodyPr/>
          <a:lstStyle/>
          <a:p>
            <a:r>
              <a:rPr lang="en-US" dirty="0"/>
              <a:t>No RCTs have addressed this question</a:t>
            </a:r>
          </a:p>
          <a:p>
            <a:r>
              <a:rPr lang="en-US" dirty="0"/>
              <a:t>10 observational studies (3 studies of hospitalized cohorts, 6 with hospitalized subgroups); serious risk of bias. </a:t>
            </a:r>
          </a:p>
          <a:p>
            <a:r>
              <a:rPr lang="en-US" dirty="0"/>
              <a:t>“After adjusting for age, sex, and baseline Pa</a:t>
            </a:r>
            <a:r>
              <a:rPr lang="en-US" baseline="-25000" dirty="0"/>
              <a:t>CO2</a:t>
            </a:r>
            <a:r>
              <a:rPr lang="en-US" dirty="0"/>
              <a:t>, the odds ratios (ORs) for [90-day] mortality were significantly lower in the group discharged on PAP (adjusted OR, 0.16; 95% CI, 0.08–0.33)”</a:t>
            </a:r>
          </a:p>
        </p:txBody>
      </p:sp>
      <p:pic>
        <p:nvPicPr>
          <p:cNvPr id="4" name="Picture 3">
            <a:extLst>
              <a:ext uri="{FF2B5EF4-FFF2-40B4-BE49-F238E27FC236}">
                <a16:creationId xmlns:a16="http://schemas.microsoft.com/office/drawing/2014/main" id="{F5873DD5-2C54-B6DF-8A27-D22B53B7B08B}"/>
              </a:ext>
            </a:extLst>
          </p:cNvPr>
          <p:cNvPicPr>
            <a:picLocks noChangeAspect="1"/>
          </p:cNvPicPr>
          <p:nvPr/>
        </p:nvPicPr>
        <p:blipFill>
          <a:blip r:embed="rId2"/>
          <a:stretch>
            <a:fillRect/>
          </a:stretch>
        </p:blipFill>
        <p:spPr>
          <a:xfrm>
            <a:off x="8385003" y="148431"/>
            <a:ext cx="3289300" cy="2171700"/>
          </a:xfrm>
          <a:prstGeom prst="rect">
            <a:avLst/>
          </a:prstGeom>
        </p:spPr>
      </p:pic>
      <p:pic>
        <p:nvPicPr>
          <p:cNvPr id="7" name="Picture 6">
            <a:extLst>
              <a:ext uri="{FF2B5EF4-FFF2-40B4-BE49-F238E27FC236}">
                <a16:creationId xmlns:a16="http://schemas.microsoft.com/office/drawing/2014/main" id="{0D50155C-0C84-750B-1BE1-CFA6CF5085EE}"/>
              </a:ext>
            </a:extLst>
          </p:cNvPr>
          <p:cNvPicPr>
            <a:picLocks noChangeAspect="1"/>
          </p:cNvPicPr>
          <p:nvPr/>
        </p:nvPicPr>
        <p:blipFill>
          <a:blip r:embed="rId3"/>
          <a:stretch>
            <a:fillRect/>
          </a:stretch>
        </p:blipFill>
        <p:spPr>
          <a:xfrm>
            <a:off x="752475" y="209550"/>
            <a:ext cx="7772400" cy="1905296"/>
          </a:xfrm>
          <a:prstGeom prst="rect">
            <a:avLst/>
          </a:prstGeom>
        </p:spPr>
      </p:pic>
      <p:pic>
        <p:nvPicPr>
          <p:cNvPr id="2050" name="Picture 2" descr="Figure">
            <a:extLst>
              <a:ext uri="{FF2B5EF4-FFF2-40B4-BE49-F238E27FC236}">
                <a16:creationId xmlns:a16="http://schemas.microsoft.com/office/drawing/2014/main" id="{FF9F9FC0-36ED-1E7F-0745-4C0B10EDAA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6272" y="2470150"/>
            <a:ext cx="3508031" cy="417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927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FA64F6-A025-351B-6014-B49EDF0223DF}"/>
              </a:ext>
            </a:extLst>
          </p:cNvPr>
          <p:cNvPicPr>
            <a:picLocks noChangeAspect="1"/>
          </p:cNvPicPr>
          <p:nvPr/>
        </p:nvPicPr>
        <p:blipFill>
          <a:blip r:embed="rId2"/>
          <a:stretch>
            <a:fillRect/>
          </a:stretch>
        </p:blipFill>
        <p:spPr>
          <a:xfrm>
            <a:off x="5130800" y="857250"/>
            <a:ext cx="7061200" cy="5143500"/>
          </a:xfrm>
          <a:prstGeom prst="rect">
            <a:avLst/>
          </a:prstGeom>
        </p:spPr>
      </p:pic>
      <p:pic>
        <p:nvPicPr>
          <p:cNvPr id="6" name="Picture 5" descr="Text&#10;&#10;Description automatically generated">
            <a:extLst>
              <a:ext uri="{FF2B5EF4-FFF2-40B4-BE49-F238E27FC236}">
                <a16:creationId xmlns:a16="http://schemas.microsoft.com/office/drawing/2014/main" id="{F9985BD8-18F4-C3A4-DEA3-B0454DFFF6B4}"/>
              </a:ext>
            </a:extLst>
          </p:cNvPr>
          <p:cNvPicPr>
            <a:picLocks noChangeAspect="1"/>
          </p:cNvPicPr>
          <p:nvPr/>
        </p:nvPicPr>
        <p:blipFill>
          <a:blip r:embed="rId3"/>
          <a:stretch>
            <a:fillRect/>
          </a:stretch>
        </p:blipFill>
        <p:spPr>
          <a:xfrm>
            <a:off x="704850" y="2148681"/>
            <a:ext cx="3543300" cy="3937000"/>
          </a:xfrm>
          <a:prstGeom prst="rect">
            <a:avLst/>
          </a:prstGeom>
        </p:spPr>
      </p:pic>
      <p:pic>
        <p:nvPicPr>
          <p:cNvPr id="7" name="Picture 6">
            <a:extLst>
              <a:ext uri="{FF2B5EF4-FFF2-40B4-BE49-F238E27FC236}">
                <a16:creationId xmlns:a16="http://schemas.microsoft.com/office/drawing/2014/main" id="{8D57D300-2B5B-2A74-7D8C-357B1B3B5AD8}"/>
              </a:ext>
            </a:extLst>
          </p:cNvPr>
          <p:cNvPicPr>
            <a:picLocks noChangeAspect="1"/>
          </p:cNvPicPr>
          <p:nvPr/>
        </p:nvPicPr>
        <p:blipFill>
          <a:blip r:embed="rId4"/>
          <a:stretch>
            <a:fillRect/>
          </a:stretch>
        </p:blipFill>
        <p:spPr>
          <a:xfrm>
            <a:off x="267789" y="318294"/>
            <a:ext cx="4863011" cy="1444625"/>
          </a:xfrm>
          <a:prstGeom prst="rect">
            <a:avLst/>
          </a:prstGeom>
        </p:spPr>
      </p:pic>
      <p:sp>
        <p:nvSpPr>
          <p:cNvPr id="8" name="Frame 7">
            <a:extLst>
              <a:ext uri="{FF2B5EF4-FFF2-40B4-BE49-F238E27FC236}">
                <a16:creationId xmlns:a16="http://schemas.microsoft.com/office/drawing/2014/main" id="{A14F0AFE-EE58-3559-BF4E-F8D31CC23F4C}"/>
              </a:ext>
            </a:extLst>
          </p:cNvPr>
          <p:cNvSpPr/>
          <p:nvPr/>
        </p:nvSpPr>
        <p:spPr>
          <a:xfrm>
            <a:off x="704850" y="4834894"/>
            <a:ext cx="3543300" cy="1350006"/>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299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DBA6-FBE8-EEFB-B096-B6BE39908A9A}"/>
              </a:ext>
            </a:extLst>
          </p:cNvPr>
          <p:cNvSpPr>
            <a:spLocks noGrp="1"/>
          </p:cNvSpPr>
          <p:nvPr>
            <p:ph type="title"/>
          </p:nvPr>
        </p:nvSpPr>
        <p:spPr/>
        <p:txBody>
          <a:bodyPr/>
          <a:lstStyle/>
          <a:p>
            <a:r>
              <a:rPr lang="en-US" dirty="0"/>
              <a:t>Inpatient Diagnostic Pathway for S.D.B. w Hypoventilation</a:t>
            </a:r>
          </a:p>
        </p:txBody>
      </p:sp>
      <p:sp>
        <p:nvSpPr>
          <p:cNvPr id="3" name="Content Placeholder 2">
            <a:extLst>
              <a:ext uri="{FF2B5EF4-FFF2-40B4-BE49-F238E27FC236}">
                <a16:creationId xmlns:a16="http://schemas.microsoft.com/office/drawing/2014/main" id="{0328580C-6AC9-851A-7FB3-DDDAA582DAD6}"/>
              </a:ext>
            </a:extLst>
          </p:cNvPr>
          <p:cNvSpPr>
            <a:spLocks noGrp="1"/>
          </p:cNvSpPr>
          <p:nvPr>
            <p:ph idx="1"/>
          </p:nvPr>
        </p:nvSpPr>
        <p:spPr>
          <a:xfrm>
            <a:off x="838200" y="1825625"/>
            <a:ext cx="7092142" cy="4351338"/>
          </a:xfrm>
        </p:spPr>
        <p:txBody>
          <a:bodyPr>
            <a:normAutofit fontScale="70000" lnSpcReduction="20000"/>
          </a:bodyPr>
          <a:lstStyle/>
          <a:p>
            <a:r>
              <a:rPr lang="en-US" b="0" i="0" dirty="0">
                <a:solidFill>
                  <a:srgbClr val="000000"/>
                </a:solidFill>
                <a:effectLst/>
                <a:latin typeface="Lato" panose="020F0502020204030203" pitchFamily="34" charset="0"/>
              </a:rPr>
              <a:t>“Because arterial blood gas (ABG) was not available on all patients, we utilized a broad definition of hypoventilation defined as ABG during index admission with partial pressure of carbon dioxide (PCO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 45 mmHg or end-tidal 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(ETCO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)/transcutaneous 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(TCCO</a:t>
            </a:r>
            <a:r>
              <a:rPr lang="en-US" b="0" i="0" baseline="-25000" dirty="0">
                <a:solidFill>
                  <a:srgbClr val="000000"/>
                </a:solidFill>
                <a:effectLst/>
                <a:latin typeface="Lato" panose="020F0502020204030203" pitchFamily="34" charset="0"/>
              </a:rPr>
              <a:t>2</a:t>
            </a:r>
            <a:r>
              <a:rPr lang="en-US" b="0" i="0" dirty="0">
                <a:solidFill>
                  <a:srgbClr val="000000"/>
                </a:solidFill>
                <a:effectLst/>
                <a:latin typeface="Lato" panose="020F0502020204030203" pitchFamily="34" charset="0"/>
              </a:rPr>
              <a:t>) during PSG ≥ 50 mmHg for at least 10 minutes”; inpatient sleep study requested by medicine team or </a:t>
            </a:r>
            <a:r>
              <a:rPr lang="en-US" b="0" i="0" dirty="0" err="1">
                <a:solidFill>
                  <a:srgbClr val="000000"/>
                </a:solidFill>
                <a:effectLst/>
                <a:latin typeface="Lato" panose="020F0502020204030203" pitchFamily="34" charset="0"/>
              </a:rPr>
              <a:t>pulm</a:t>
            </a:r>
            <a:r>
              <a:rPr lang="en-US" b="0" i="0" dirty="0">
                <a:solidFill>
                  <a:srgbClr val="000000"/>
                </a:solidFill>
                <a:effectLst/>
                <a:latin typeface="Lato" panose="020F0502020204030203" pitchFamily="34" charset="0"/>
              </a:rPr>
              <a:t>/cards consult. </a:t>
            </a:r>
          </a:p>
          <a:p>
            <a:r>
              <a:rPr lang="en-US" dirty="0">
                <a:solidFill>
                  <a:srgbClr val="000000"/>
                </a:solidFill>
                <a:latin typeface="Lato" panose="020F0502020204030203" pitchFamily="34" charset="0"/>
              </a:rPr>
              <a:t>Retrospective Review</a:t>
            </a:r>
          </a:p>
          <a:p>
            <a:r>
              <a:rPr lang="en-US" dirty="0"/>
              <a:t>Most frequently OHS or </a:t>
            </a:r>
            <a:r>
              <a:rPr lang="en-US" dirty="0" err="1"/>
              <a:t>HFpEF</a:t>
            </a:r>
            <a:endParaRPr lang="en-US" dirty="0"/>
          </a:p>
          <a:p>
            <a:r>
              <a:rPr lang="en-US" dirty="0"/>
              <a:t>Admitted with CHF </a:t>
            </a:r>
            <a:r>
              <a:rPr lang="en-US" dirty="0" err="1"/>
              <a:t>exac</a:t>
            </a:r>
            <a:r>
              <a:rPr lang="en-US" dirty="0"/>
              <a:t>, COPD </a:t>
            </a:r>
            <a:r>
              <a:rPr lang="en-US" dirty="0" err="1"/>
              <a:t>exac</a:t>
            </a:r>
            <a:r>
              <a:rPr lang="en-US" dirty="0"/>
              <a:t>, or other</a:t>
            </a:r>
          </a:p>
          <a:p>
            <a:r>
              <a:rPr lang="en-US" b="0" i="0" dirty="0">
                <a:solidFill>
                  <a:srgbClr val="000000"/>
                </a:solidFill>
                <a:effectLst/>
                <a:latin typeface="Lato" panose="020F0502020204030203" pitchFamily="34" charset="0"/>
              </a:rPr>
              <a:t>90-day readmission was 19.5% in patients who were adherent to PAP therapy vs 55.5% in nonadherent patients (a 65% reduction). </a:t>
            </a:r>
            <a:r>
              <a:rPr lang="en-US" dirty="0">
                <a:solidFill>
                  <a:srgbClr val="000000"/>
                </a:solidFill>
                <a:latin typeface="Lato" panose="020F0502020204030203" pitchFamily="34" charset="0"/>
              </a:rPr>
              <a:t>20</a:t>
            </a:r>
            <a:r>
              <a:rPr lang="en-US" b="0" i="0" dirty="0">
                <a:solidFill>
                  <a:srgbClr val="000000"/>
                </a:solidFill>
                <a:effectLst/>
                <a:latin typeface="Lato" panose="020F0502020204030203" pitchFamily="34" charset="0"/>
              </a:rPr>
              <a:t> of 45 (44.4%) excluded patients with hypoventilation had 90-day readmission.</a:t>
            </a:r>
          </a:p>
          <a:p>
            <a:r>
              <a:rPr lang="en-US" dirty="0">
                <a:solidFill>
                  <a:srgbClr val="000000"/>
                </a:solidFill>
                <a:latin typeface="Lato" panose="020F0502020204030203" pitchFamily="34" charset="0"/>
              </a:rPr>
              <a:t>Minimal matching and control for healthy adherer bias</a:t>
            </a:r>
            <a:endParaRPr lang="en-US" dirty="0"/>
          </a:p>
        </p:txBody>
      </p:sp>
      <p:pic>
        <p:nvPicPr>
          <p:cNvPr id="1026" name="Picture 2">
            <a:extLst>
              <a:ext uri="{FF2B5EF4-FFF2-40B4-BE49-F238E27FC236}">
                <a16:creationId xmlns:a16="http://schemas.microsoft.com/office/drawing/2014/main" id="{81881601-F819-A67D-5179-3A48C49A02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1094" y="1140984"/>
            <a:ext cx="2942706" cy="28603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E0254F-20B0-6CC5-583C-883973052E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63345" y="4174901"/>
            <a:ext cx="3418840" cy="2317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167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D209AA-3A85-A64F-A70E-4248ACB433A0}"/>
              </a:ext>
            </a:extLst>
          </p:cNvPr>
          <p:cNvSpPr>
            <a:spLocks noGrp="1"/>
          </p:cNvSpPr>
          <p:nvPr>
            <p:ph idx="1"/>
          </p:nvPr>
        </p:nvSpPr>
        <p:spPr>
          <a:xfrm>
            <a:off x="457200" y="3290465"/>
            <a:ext cx="11430000" cy="4178300"/>
          </a:xfrm>
        </p:spPr>
        <p:txBody>
          <a:bodyPr>
            <a:normAutofit/>
          </a:bodyPr>
          <a:lstStyle/>
          <a:p>
            <a:r>
              <a:rPr lang="en-US" b="1" dirty="0"/>
              <a:t>Do NOT start at hospitalization</a:t>
            </a:r>
          </a:p>
          <a:p>
            <a:pPr lvl="1"/>
            <a:r>
              <a:rPr lang="en-US" b="1" dirty="0"/>
              <a:t>wait 2-4 weeks to see if acute on chronic becomes chronic.</a:t>
            </a:r>
          </a:p>
          <a:p>
            <a:r>
              <a:rPr lang="en-US" dirty="0"/>
              <a:t>In-lab titration PSG not recommended for pure-COPD; attempt to normalize daytime pCO2.</a:t>
            </a:r>
          </a:p>
          <a:p>
            <a:r>
              <a:rPr lang="en-US" dirty="0"/>
              <a:t>AVAPS not better than PS</a:t>
            </a:r>
          </a:p>
        </p:txBody>
      </p:sp>
      <p:pic>
        <p:nvPicPr>
          <p:cNvPr id="4" name="Picture 3">
            <a:extLst>
              <a:ext uri="{FF2B5EF4-FFF2-40B4-BE49-F238E27FC236}">
                <a16:creationId xmlns:a16="http://schemas.microsoft.com/office/drawing/2014/main" id="{0211602A-0334-7825-0AEB-C1F338919027}"/>
              </a:ext>
            </a:extLst>
          </p:cNvPr>
          <p:cNvPicPr>
            <a:picLocks noChangeAspect="1"/>
          </p:cNvPicPr>
          <p:nvPr/>
        </p:nvPicPr>
        <p:blipFill>
          <a:blip r:embed="rId3"/>
          <a:stretch>
            <a:fillRect/>
          </a:stretch>
        </p:blipFill>
        <p:spPr>
          <a:xfrm>
            <a:off x="2108200" y="365125"/>
            <a:ext cx="7772400" cy="2056190"/>
          </a:xfrm>
          <a:prstGeom prst="rect">
            <a:avLst/>
          </a:prstGeom>
        </p:spPr>
      </p:pic>
    </p:spTree>
    <p:extLst>
      <p:ext uri="{BB962C8B-B14F-4D97-AF65-F5344CB8AC3E}">
        <p14:creationId xmlns:p14="http://schemas.microsoft.com/office/powerpoint/2010/main" val="274159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B0DB-B413-0511-6DB6-D0C92C33E620}"/>
              </a:ext>
            </a:extLst>
          </p:cNvPr>
          <p:cNvSpPr>
            <a:spLocks noGrp="1"/>
          </p:cNvSpPr>
          <p:nvPr>
            <p:ph type="title"/>
          </p:nvPr>
        </p:nvSpPr>
        <p:spPr>
          <a:xfrm>
            <a:off x="368300" y="365125"/>
            <a:ext cx="3543300" cy="1325563"/>
          </a:xfrm>
        </p:spPr>
        <p:txBody>
          <a:bodyPr>
            <a:normAutofit/>
          </a:bodyPr>
          <a:lstStyle/>
          <a:p>
            <a:r>
              <a:rPr lang="en-US" dirty="0"/>
              <a:t>Post-AECOPD trials</a:t>
            </a:r>
          </a:p>
        </p:txBody>
      </p:sp>
      <p:sp>
        <p:nvSpPr>
          <p:cNvPr id="3" name="Content Placeholder 2">
            <a:extLst>
              <a:ext uri="{FF2B5EF4-FFF2-40B4-BE49-F238E27FC236}">
                <a16:creationId xmlns:a16="http://schemas.microsoft.com/office/drawing/2014/main" id="{D16B3706-36DA-5BB1-2AA0-A5F4470AC233}"/>
              </a:ext>
            </a:extLst>
          </p:cNvPr>
          <p:cNvSpPr>
            <a:spLocks noGrp="1"/>
          </p:cNvSpPr>
          <p:nvPr>
            <p:ph idx="1"/>
          </p:nvPr>
        </p:nvSpPr>
        <p:spPr>
          <a:xfrm>
            <a:off x="557072" y="1827213"/>
            <a:ext cx="2885207" cy="4351338"/>
          </a:xfrm>
        </p:spPr>
        <p:txBody>
          <a:bodyPr/>
          <a:lstStyle/>
          <a:p>
            <a:r>
              <a:rPr lang="en-US" dirty="0"/>
              <a:t>Mode: BPAPS/T</a:t>
            </a:r>
          </a:p>
          <a:p>
            <a:r>
              <a:rPr lang="en-US" dirty="0"/>
              <a:t>Driving pressure</a:t>
            </a:r>
          </a:p>
          <a:p>
            <a:r>
              <a:rPr lang="en-US" dirty="0"/>
              <a:t>Timing of start after acute exacerbation</a:t>
            </a:r>
          </a:p>
          <a:p>
            <a:pPr lvl="1"/>
            <a:r>
              <a:rPr lang="en-US" dirty="0"/>
              <a:t>RESCUE vs HOT-HMV</a:t>
            </a:r>
          </a:p>
        </p:txBody>
      </p:sp>
      <p:pic>
        <p:nvPicPr>
          <p:cNvPr id="6" name="Picture 5" descr="Table&#10;&#10;Description automatically generated">
            <a:extLst>
              <a:ext uri="{FF2B5EF4-FFF2-40B4-BE49-F238E27FC236}">
                <a16:creationId xmlns:a16="http://schemas.microsoft.com/office/drawing/2014/main" id="{B9826452-C30A-5C2F-BE16-951B6404B5E8}"/>
              </a:ext>
            </a:extLst>
          </p:cNvPr>
          <p:cNvPicPr>
            <a:picLocks noChangeAspect="1"/>
          </p:cNvPicPr>
          <p:nvPr/>
        </p:nvPicPr>
        <p:blipFill>
          <a:blip r:embed="rId3"/>
          <a:stretch>
            <a:fillRect/>
          </a:stretch>
        </p:blipFill>
        <p:spPr>
          <a:xfrm>
            <a:off x="3810000" y="184828"/>
            <a:ext cx="8496300" cy="6673172"/>
          </a:xfrm>
          <a:prstGeom prst="rect">
            <a:avLst/>
          </a:prstGeom>
        </p:spPr>
      </p:pic>
      <p:sp>
        <p:nvSpPr>
          <p:cNvPr id="7" name="Frame 6">
            <a:extLst>
              <a:ext uri="{FF2B5EF4-FFF2-40B4-BE49-F238E27FC236}">
                <a16:creationId xmlns:a16="http://schemas.microsoft.com/office/drawing/2014/main" id="{0E9B5B4F-E4BB-CAEA-175A-CCB5E5D3539C}"/>
              </a:ext>
            </a:extLst>
          </p:cNvPr>
          <p:cNvSpPr/>
          <p:nvPr/>
        </p:nvSpPr>
        <p:spPr>
          <a:xfrm>
            <a:off x="7940964" y="1278894"/>
            <a:ext cx="910936" cy="4347206"/>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1C5C1DDB-36BF-8347-7800-52CE2CE9CEE6}"/>
              </a:ext>
            </a:extLst>
          </p:cNvPr>
          <p:cNvSpPr/>
          <p:nvPr/>
        </p:nvSpPr>
        <p:spPr>
          <a:xfrm>
            <a:off x="4889500" y="3120394"/>
            <a:ext cx="1206500" cy="816606"/>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1438E745-2833-3D58-30E5-E2D9C72E990B}"/>
              </a:ext>
            </a:extLst>
          </p:cNvPr>
          <p:cNvSpPr/>
          <p:nvPr/>
        </p:nvSpPr>
        <p:spPr>
          <a:xfrm>
            <a:off x="4928178" y="4995547"/>
            <a:ext cx="1167822" cy="630553"/>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061D2102-0B69-5B5D-B50A-0057429CAC3E}"/>
              </a:ext>
            </a:extLst>
          </p:cNvPr>
          <p:cNvSpPr txBox="1"/>
          <p:nvPr/>
        </p:nvSpPr>
        <p:spPr>
          <a:xfrm>
            <a:off x="4033982" y="1827213"/>
            <a:ext cx="1892300" cy="276999"/>
          </a:xfrm>
          <a:prstGeom prst="rect">
            <a:avLst/>
          </a:prstGeom>
          <a:noFill/>
        </p:spPr>
        <p:txBody>
          <a:bodyPr wrap="square" rtlCol="0">
            <a:spAutoFit/>
          </a:bodyPr>
          <a:lstStyle/>
          <a:p>
            <a:r>
              <a:rPr lang="en-US" sz="1200" dirty="0"/>
              <a:t>(Not Post Exacerbation)</a:t>
            </a:r>
          </a:p>
        </p:txBody>
      </p:sp>
      <p:sp>
        <p:nvSpPr>
          <p:cNvPr id="11" name="TextBox 10">
            <a:extLst>
              <a:ext uri="{FF2B5EF4-FFF2-40B4-BE49-F238E27FC236}">
                <a16:creationId xmlns:a16="http://schemas.microsoft.com/office/drawing/2014/main" id="{4A4570D3-C1F0-3868-2213-36794AFC979C}"/>
              </a:ext>
            </a:extLst>
          </p:cNvPr>
          <p:cNvSpPr txBox="1"/>
          <p:nvPr/>
        </p:nvSpPr>
        <p:spPr>
          <a:xfrm>
            <a:off x="6182592" y="2890391"/>
            <a:ext cx="1503218" cy="830997"/>
          </a:xfrm>
          <a:prstGeom prst="rect">
            <a:avLst/>
          </a:prstGeom>
          <a:noFill/>
        </p:spPr>
        <p:txBody>
          <a:bodyPr wrap="square" rtlCol="0">
            <a:spAutoFit/>
          </a:bodyPr>
          <a:lstStyle/>
          <a:p>
            <a:r>
              <a:rPr lang="en-US" sz="1600" dirty="0"/>
              <a:t>Many in control resolved hypercapnia</a:t>
            </a:r>
          </a:p>
        </p:txBody>
      </p:sp>
      <p:sp>
        <p:nvSpPr>
          <p:cNvPr id="13" name="TextBox 12">
            <a:extLst>
              <a:ext uri="{FF2B5EF4-FFF2-40B4-BE49-F238E27FC236}">
                <a16:creationId xmlns:a16="http://schemas.microsoft.com/office/drawing/2014/main" id="{504F3BA4-3A7C-F6FD-808D-0DF960778460}"/>
              </a:ext>
            </a:extLst>
          </p:cNvPr>
          <p:cNvSpPr txBox="1"/>
          <p:nvPr/>
        </p:nvSpPr>
        <p:spPr>
          <a:xfrm>
            <a:off x="6266873" y="5041325"/>
            <a:ext cx="1503218" cy="584775"/>
          </a:xfrm>
          <a:prstGeom prst="rect">
            <a:avLst/>
          </a:prstGeom>
          <a:noFill/>
        </p:spPr>
        <p:txBody>
          <a:bodyPr wrap="square" rtlCol="0">
            <a:spAutoFit/>
          </a:bodyPr>
          <a:lstStyle/>
          <a:p>
            <a:r>
              <a:rPr lang="en-US" sz="1600" dirty="0"/>
              <a:t>21% excluded at 2-4 weeks.</a:t>
            </a:r>
          </a:p>
        </p:txBody>
      </p:sp>
    </p:spTree>
    <p:extLst>
      <p:ext uri="{BB962C8B-B14F-4D97-AF65-F5344CB8AC3E}">
        <p14:creationId xmlns:p14="http://schemas.microsoft.com/office/powerpoint/2010/main" val="25898447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97E4-F194-0BE2-20DD-2A71B0EF8940}"/>
              </a:ext>
            </a:extLst>
          </p:cNvPr>
          <p:cNvSpPr>
            <a:spLocks noGrp="1"/>
          </p:cNvSpPr>
          <p:nvPr>
            <p:ph type="ctrTitle"/>
          </p:nvPr>
        </p:nvSpPr>
        <p:spPr/>
        <p:txBody>
          <a:bodyPr>
            <a:normAutofit fontScale="90000"/>
          </a:bodyPr>
          <a:lstStyle/>
          <a:p>
            <a:r>
              <a:rPr lang="en-US" dirty="0">
                <a:effectLst/>
                <a:latin typeface="Helvetica Neue" panose="02000503000000020004" pitchFamily="2" charset="0"/>
              </a:rPr>
              <a:t>Why should inpatient hypercapnia matter to outpatient providers? </a:t>
            </a:r>
          </a:p>
        </p:txBody>
      </p:sp>
      <p:sp>
        <p:nvSpPr>
          <p:cNvPr id="3" name="Subtitle 2">
            <a:extLst>
              <a:ext uri="{FF2B5EF4-FFF2-40B4-BE49-F238E27FC236}">
                <a16:creationId xmlns:a16="http://schemas.microsoft.com/office/drawing/2014/main" id="{B357E5BF-88C1-4206-1009-461586809D46}"/>
              </a:ext>
            </a:extLst>
          </p:cNvPr>
          <p:cNvSpPr>
            <a:spLocks noGrp="1"/>
          </p:cNvSpPr>
          <p:nvPr>
            <p:ph type="subTitle" idx="1"/>
          </p:nvPr>
        </p:nvSpPr>
        <p:spPr/>
        <p:txBody>
          <a:bodyPr>
            <a:normAutofit fontScale="77500" lnSpcReduction="20000"/>
          </a:bodyPr>
          <a:lstStyle/>
          <a:p>
            <a:r>
              <a:rPr lang="en-US" dirty="0"/>
              <a:t>Brian Locke MD</a:t>
            </a:r>
          </a:p>
          <a:p>
            <a:r>
              <a:rPr lang="en-US" dirty="0"/>
              <a:t>3</a:t>
            </a:r>
            <a:r>
              <a:rPr lang="en-US" baseline="30000" dirty="0"/>
              <a:t>rd</a:t>
            </a:r>
            <a:r>
              <a:rPr lang="en-US" dirty="0"/>
              <a:t> Year PCCM Fellow</a:t>
            </a:r>
          </a:p>
          <a:p>
            <a:r>
              <a:rPr lang="en-US" dirty="0"/>
              <a:t>NIH T32 Research Fellow</a:t>
            </a:r>
          </a:p>
          <a:p>
            <a:r>
              <a:rPr lang="en-US" dirty="0"/>
              <a:t>Masters of Science in Clinical Investigation Student</a:t>
            </a:r>
          </a:p>
          <a:p>
            <a:r>
              <a:rPr lang="en-US" dirty="0"/>
              <a:t>ATS ASPIRE 2022—24 Fellow</a:t>
            </a:r>
          </a:p>
        </p:txBody>
      </p:sp>
      <p:sp>
        <p:nvSpPr>
          <p:cNvPr id="5" name="TextBox 4">
            <a:extLst>
              <a:ext uri="{FF2B5EF4-FFF2-40B4-BE49-F238E27FC236}">
                <a16:creationId xmlns:a16="http://schemas.microsoft.com/office/drawing/2014/main" id="{81429C59-F3AA-2D50-CABE-D4AFC659C466}"/>
              </a:ext>
            </a:extLst>
          </p:cNvPr>
          <p:cNvSpPr txBox="1"/>
          <p:nvPr/>
        </p:nvSpPr>
        <p:spPr>
          <a:xfrm>
            <a:off x="933450" y="5735637"/>
            <a:ext cx="10325100" cy="923330"/>
          </a:xfrm>
          <a:prstGeom prst="rect">
            <a:avLst/>
          </a:prstGeom>
          <a:noFill/>
        </p:spPr>
        <p:txBody>
          <a:bodyPr wrap="square">
            <a:spAutoFit/>
          </a:bodyPr>
          <a:lstStyle/>
          <a:p>
            <a:r>
              <a:rPr lang="en-US" sz="1800" dirty="0">
                <a:effectLst/>
                <a:latin typeface="Times"/>
                <a:ea typeface="Times New Roman" panose="02020603050405020304" pitchFamily="18" charset="0"/>
              </a:rPr>
              <a:t>Disclosures: research support from the National Institutes of Health under Ruth L. Kirschstein National Research Service Award 5T32HL105321 and the American Thoracic Society ASPIRE program (supported by  ResMed, Philips Respironics, and Fisher &amp; Paykel). </a:t>
            </a:r>
            <a:endParaRPr lang="en-U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38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69EAA211-CC34-1940-AB8D-046BA03D7938}"/>
              </a:ext>
            </a:extLst>
          </p:cNvPr>
          <p:cNvGrpSpPr/>
          <p:nvPr/>
        </p:nvGrpSpPr>
        <p:grpSpPr>
          <a:xfrm>
            <a:off x="1856232" y="4731496"/>
            <a:ext cx="9861294" cy="1998487"/>
            <a:chOff x="685800" y="4859512"/>
            <a:chExt cx="9861294" cy="1998487"/>
          </a:xfrm>
        </p:grpSpPr>
        <p:cxnSp>
          <p:nvCxnSpPr>
            <p:cNvPr id="20" name="Straight Arrow Connector 19">
              <a:extLst>
                <a:ext uri="{FF2B5EF4-FFF2-40B4-BE49-F238E27FC236}">
                  <a16:creationId xmlns:a16="http://schemas.microsoft.com/office/drawing/2014/main" id="{071825AD-5AB5-C54C-B4B5-115991490831}"/>
                </a:ext>
              </a:extLst>
            </p:cNvPr>
            <p:cNvCxnSpPr>
              <a:cxnSpLocks/>
            </p:cNvCxnSpPr>
            <p:nvPr/>
          </p:nvCxnSpPr>
          <p:spPr>
            <a:xfrm flipV="1">
              <a:off x="697992" y="5384531"/>
              <a:ext cx="2286000" cy="21812"/>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9FCBC8D-9281-BB44-8A2A-5028D4F3093B}"/>
                </a:ext>
              </a:extLst>
            </p:cNvPr>
            <p:cNvCxnSpPr>
              <a:cxnSpLocks/>
            </p:cNvCxnSpPr>
            <p:nvPr/>
          </p:nvCxnSpPr>
          <p:spPr>
            <a:xfrm flipV="1">
              <a:off x="685800" y="5774675"/>
              <a:ext cx="2286000" cy="21812"/>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8E9CFF9-9ECF-A245-8C52-161B17CCACE7}"/>
                </a:ext>
              </a:extLst>
            </p:cNvPr>
            <p:cNvCxnSpPr>
              <a:cxnSpLocks/>
            </p:cNvCxnSpPr>
            <p:nvPr/>
          </p:nvCxnSpPr>
          <p:spPr>
            <a:xfrm flipV="1">
              <a:off x="710184" y="6183107"/>
              <a:ext cx="2286000" cy="21812"/>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65171CE-0B4A-D34E-BB66-2C4340646038}"/>
                </a:ext>
              </a:extLst>
            </p:cNvPr>
            <p:cNvCxnSpPr>
              <a:cxnSpLocks/>
            </p:cNvCxnSpPr>
            <p:nvPr/>
          </p:nvCxnSpPr>
          <p:spPr>
            <a:xfrm flipV="1">
              <a:off x="734568" y="6609827"/>
              <a:ext cx="2286000" cy="21812"/>
            </a:xfrm>
            <a:prstGeom prst="straightConnector1">
              <a:avLst/>
            </a:prstGeom>
            <a:ln w="9525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690863C2-918A-8D4B-BB80-EDB2AA5B9E8A}"/>
                </a:ext>
              </a:extLst>
            </p:cNvPr>
            <p:cNvSpPr/>
            <p:nvPr/>
          </p:nvSpPr>
          <p:spPr>
            <a:xfrm>
              <a:off x="3028188" y="4859512"/>
              <a:ext cx="7518906" cy="1998487"/>
            </a:xfrm>
            <a:prstGeom prst="roundRect">
              <a:avLst/>
            </a:prstGeom>
            <a:solidFill>
              <a:schemeClr val="bg1"/>
            </a:solidFill>
            <a:ln>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dirty="0">
                <a:solidFill>
                  <a:schemeClr val="tx1"/>
                </a:solidFill>
              </a:endParaRPr>
            </a:p>
            <a:p>
              <a:pPr>
                <a:lnSpc>
                  <a:spcPct val="150000"/>
                </a:lnSpc>
              </a:pPr>
              <a:r>
                <a:rPr lang="en-US" dirty="0">
                  <a:solidFill>
                    <a:schemeClr val="tx1"/>
                  </a:solidFill>
                </a:rPr>
                <a:t>Acute Hypercapnic Respiratory Failure</a:t>
              </a:r>
            </a:p>
            <a:p>
              <a:pPr>
                <a:lnSpc>
                  <a:spcPct val="150000"/>
                </a:lnSpc>
              </a:pPr>
              <a:r>
                <a:rPr lang="en-US" dirty="0">
                  <a:solidFill>
                    <a:schemeClr val="tx1"/>
                  </a:solidFill>
                </a:rPr>
                <a:t>Recurrent Hypercapnic Respiratory Failure</a:t>
              </a:r>
            </a:p>
            <a:p>
              <a:pPr>
                <a:lnSpc>
                  <a:spcPct val="150000"/>
                </a:lnSpc>
              </a:pPr>
              <a:r>
                <a:rPr lang="en-US" dirty="0">
                  <a:solidFill>
                    <a:schemeClr val="tx1"/>
                  </a:solidFill>
                </a:rPr>
                <a:t>Chronic Hypercapnia</a:t>
              </a:r>
            </a:p>
            <a:p>
              <a:pPr>
                <a:lnSpc>
                  <a:spcPct val="150000"/>
                </a:lnSpc>
              </a:pPr>
              <a:r>
                <a:rPr lang="en-US" dirty="0">
                  <a:solidFill>
                    <a:schemeClr val="tx1"/>
                  </a:solidFill>
                </a:rPr>
                <a:t>Acute on Chronic Hypercapnic Respiratory Failure</a:t>
              </a:r>
            </a:p>
            <a:p>
              <a:pPr algn="ctr"/>
              <a:endParaRPr lang="en-US" dirty="0">
                <a:solidFill>
                  <a:schemeClr val="tx1"/>
                </a:solidFill>
              </a:endParaRPr>
            </a:p>
          </p:txBody>
        </p:sp>
      </p:grpSp>
      <p:sp>
        <p:nvSpPr>
          <p:cNvPr id="2" name="Title 1">
            <a:extLst>
              <a:ext uri="{FF2B5EF4-FFF2-40B4-BE49-F238E27FC236}">
                <a16:creationId xmlns:a16="http://schemas.microsoft.com/office/drawing/2014/main" id="{77E0AC4D-4F3E-884A-8C30-4D5C6B13738E}"/>
              </a:ext>
            </a:extLst>
          </p:cNvPr>
          <p:cNvSpPr>
            <a:spLocks noGrp="1"/>
          </p:cNvSpPr>
          <p:nvPr>
            <p:ph type="title"/>
          </p:nvPr>
        </p:nvSpPr>
        <p:spPr/>
        <p:txBody>
          <a:bodyPr/>
          <a:lstStyle/>
          <a:p>
            <a:r>
              <a:rPr lang="en-US" dirty="0"/>
              <a:t>Hypercapnia Trajectories</a:t>
            </a:r>
          </a:p>
        </p:txBody>
      </p:sp>
      <p:grpSp>
        <p:nvGrpSpPr>
          <p:cNvPr id="51" name="Group 50">
            <a:extLst>
              <a:ext uri="{FF2B5EF4-FFF2-40B4-BE49-F238E27FC236}">
                <a16:creationId xmlns:a16="http://schemas.microsoft.com/office/drawing/2014/main" id="{7B5AA781-E700-E446-9E5C-E6E6035F0BEF}"/>
              </a:ext>
            </a:extLst>
          </p:cNvPr>
          <p:cNvGrpSpPr/>
          <p:nvPr/>
        </p:nvGrpSpPr>
        <p:grpSpPr>
          <a:xfrm>
            <a:off x="719328" y="1968352"/>
            <a:ext cx="10998198" cy="2698949"/>
            <a:chOff x="472440" y="1888766"/>
            <a:chExt cx="10998198" cy="2698949"/>
          </a:xfrm>
        </p:grpSpPr>
        <p:grpSp>
          <p:nvGrpSpPr>
            <p:cNvPr id="49" name="Group 48">
              <a:extLst>
                <a:ext uri="{FF2B5EF4-FFF2-40B4-BE49-F238E27FC236}">
                  <a16:creationId xmlns:a16="http://schemas.microsoft.com/office/drawing/2014/main" id="{5A06DEA9-B729-C34F-8183-84FE58D2353B}"/>
                </a:ext>
              </a:extLst>
            </p:cNvPr>
            <p:cNvGrpSpPr/>
            <p:nvPr/>
          </p:nvGrpSpPr>
          <p:grpSpPr>
            <a:xfrm>
              <a:off x="697992" y="1888766"/>
              <a:ext cx="10772646" cy="2514546"/>
              <a:chOff x="697992" y="2291102"/>
              <a:chExt cx="10772646" cy="2514546"/>
            </a:xfrm>
          </p:grpSpPr>
          <p:sp>
            <p:nvSpPr>
              <p:cNvPr id="7" name="Rounded Rectangle 6">
                <a:extLst>
                  <a:ext uri="{FF2B5EF4-FFF2-40B4-BE49-F238E27FC236}">
                    <a16:creationId xmlns:a16="http://schemas.microsoft.com/office/drawing/2014/main" id="{EB0450CA-A779-6B41-94BB-2F96B8A437CD}"/>
                  </a:ext>
                </a:extLst>
              </p:cNvPr>
              <p:cNvSpPr/>
              <p:nvPr/>
            </p:nvSpPr>
            <p:spPr>
              <a:xfrm>
                <a:off x="5236464" y="4082320"/>
                <a:ext cx="2353056" cy="72332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Hypercapnia</a:t>
                </a:r>
              </a:p>
            </p:txBody>
          </p:sp>
          <p:sp>
            <p:nvSpPr>
              <p:cNvPr id="9" name="Rounded Rectangle 8">
                <a:extLst>
                  <a:ext uri="{FF2B5EF4-FFF2-40B4-BE49-F238E27FC236}">
                    <a16:creationId xmlns:a16="http://schemas.microsoft.com/office/drawing/2014/main" id="{B80CA9B4-D5E7-6F44-908E-FE470540A4E6}"/>
                  </a:ext>
                </a:extLst>
              </p:cNvPr>
              <p:cNvSpPr/>
              <p:nvPr/>
            </p:nvSpPr>
            <p:spPr>
              <a:xfrm>
                <a:off x="5187696" y="2313528"/>
                <a:ext cx="2353056" cy="723328"/>
              </a:xfrm>
              <a:prstGeom prst="roundRect">
                <a:avLst/>
              </a:prstGeom>
              <a:solidFill>
                <a:schemeClr val="bg1"/>
              </a:solid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Normalization of Hypercapnia</a:t>
                </a:r>
              </a:p>
            </p:txBody>
          </p:sp>
          <p:sp>
            <p:nvSpPr>
              <p:cNvPr id="11" name="Rounded Rectangle 10">
                <a:extLst>
                  <a:ext uri="{FF2B5EF4-FFF2-40B4-BE49-F238E27FC236}">
                    <a16:creationId xmlns:a16="http://schemas.microsoft.com/office/drawing/2014/main" id="{E662725A-9D62-7043-9E34-4901DA75834E}"/>
                  </a:ext>
                </a:extLst>
              </p:cNvPr>
              <p:cNvSpPr/>
              <p:nvPr/>
            </p:nvSpPr>
            <p:spPr>
              <a:xfrm>
                <a:off x="9396984" y="2291102"/>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 CO2 on labs</a:t>
                </a:r>
              </a:p>
            </p:txBody>
          </p:sp>
          <p:sp>
            <p:nvSpPr>
              <p:cNvPr id="13" name="Rounded Rectangle 12">
                <a:extLst>
                  <a:ext uri="{FF2B5EF4-FFF2-40B4-BE49-F238E27FC236}">
                    <a16:creationId xmlns:a16="http://schemas.microsoft.com/office/drawing/2014/main" id="{94064BEB-8346-1548-AB1E-04C0C6DD97D3}"/>
                  </a:ext>
                </a:extLst>
              </p:cNvPr>
              <p:cNvSpPr/>
              <p:nvPr/>
            </p:nvSpPr>
            <p:spPr>
              <a:xfrm>
                <a:off x="9422382" y="4070654"/>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Hypercapnia on labs</a:t>
                </a:r>
              </a:p>
            </p:txBody>
          </p:sp>
          <p:cxnSp>
            <p:nvCxnSpPr>
              <p:cNvPr id="18" name="Straight Arrow Connector 17">
                <a:extLst>
                  <a:ext uri="{FF2B5EF4-FFF2-40B4-BE49-F238E27FC236}">
                    <a16:creationId xmlns:a16="http://schemas.microsoft.com/office/drawing/2014/main" id="{5C605E16-9DCF-5249-BF06-AA95403271FD}"/>
                  </a:ext>
                </a:extLst>
              </p:cNvPr>
              <p:cNvCxnSpPr>
                <a:cxnSpLocks/>
              </p:cNvCxnSpPr>
              <p:nvPr/>
            </p:nvCxnSpPr>
            <p:spPr>
              <a:xfrm flipV="1">
                <a:off x="2779776" y="2686099"/>
                <a:ext cx="2417064" cy="1738193"/>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A7F01D1C-A7D1-8D4D-A418-40FC9B774AAA}"/>
                  </a:ext>
                </a:extLst>
              </p:cNvPr>
              <p:cNvCxnSpPr>
                <a:cxnSpLocks/>
              </p:cNvCxnSpPr>
              <p:nvPr/>
            </p:nvCxnSpPr>
            <p:spPr>
              <a:xfrm>
                <a:off x="2746248" y="4527373"/>
                <a:ext cx="2490216" cy="47199"/>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04477A7-EF86-CD41-907B-B0F8259C1E00}"/>
                  </a:ext>
                </a:extLst>
              </p:cNvPr>
              <p:cNvCxnSpPr>
                <a:cxnSpLocks/>
                <a:endCxn id="11" idx="1"/>
              </p:cNvCxnSpPr>
              <p:nvPr/>
            </p:nvCxnSpPr>
            <p:spPr>
              <a:xfrm>
                <a:off x="7540752" y="2620830"/>
                <a:ext cx="1856232" cy="31936"/>
              </a:xfrm>
              <a:prstGeom prst="straightConnector1">
                <a:avLst/>
              </a:prstGeom>
              <a:ln w="952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AD6A7D0-8870-304E-8D48-2B9AA2E461EA}"/>
                  </a:ext>
                </a:extLst>
              </p:cNvPr>
              <p:cNvCxnSpPr>
                <a:cxnSpLocks/>
              </p:cNvCxnSpPr>
              <p:nvPr/>
            </p:nvCxnSpPr>
            <p:spPr>
              <a:xfrm flipV="1">
                <a:off x="2779776" y="2447496"/>
                <a:ext cx="2423160" cy="1693257"/>
              </a:xfrm>
              <a:prstGeom prst="straightConnector1">
                <a:avLst/>
              </a:prstGeom>
              <a:ln w="95250">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E27F44E9-D07F-4D4A-B223-8F65D961E620}"/>
                  </a:ext>
                </a:extLst>
              </p:cNvPr>
              <p:cNvSpPr/>
              <p:nvPr/>
            </p:nvSpPr>
            <p:spPr>
              <a:xfrm>
                <a:off x="697992" y="4070654"/>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Hypercapnia on labs</a:t>
                </a:r>
              </a:p>
            </p:txBody>
          </p:sp>
          <p:cxnSp>
            <p:nvCxnSpPr>
              <p:cNvPr id="33" name="Straight Arrow Connector 32">
                <a:extLst>
                  <a:ext uri="{FF2B5EF4-FFF2-40B4-BE49-F238E27FC236}">
                    <a16:creationId xmlns:a16="http://schemas.microsoft.com/office/drawing/2014/main" id="{197FE275-E890-B94B-88E3-FE278957491B}"/>
                  </a:ext>
                </a:extLst>
              </p:cNvPr>
              <p:cNvCxnSpPr>
                <a:cxnSpLocks/>
              </p:cNvCxnSpPr>
              <p:nvPr/>
            </p:nvCxnSpPr>
            <p:spPr>
              <a:xfrm>
                <a:off x="7540752" y="2887075"/>
                <a:ext cx="1905000" cy="1438899"/>
              </a:xfrm>
              <a:prstGeom prst="straightConnector1">
                <a:avLst/>
              </a:prstGeom>
              <a:ln w="952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0E94544-0D3E-2E4E-8664-6DDBFAF54EC3}"/>
                  </a:ext>
                </a:extLst>
              </p:cNvPr>
              <p:cNvCxnSpPr>
                <a:cxnSpLocks/>
              </p:cNvCxnSpPr>
              <p:nvPr/>
            </p:nvCxnSpPr>
            <p:spPr>
              <a:xfrm>
                <a:off x="7589520" y="4574572"/>
                <a:ext cx="1807464" cy="0"/>
              </a:xfrm>
              <a:prstGeom prst="straightConnector1">
                <a:avLst/>
              </a:prstGeom>
              <a:ln w="952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Frame 49">
              <a:extLst>
                <a:ext uri="{FF2B5EF4-FFF2-40B4-BE49-F238E27FC236}">
                  <a16:creationId xmlns:a16="http://schemas.microsoft.com/office/drawing/2014/main" id="{BD7B17B3-D634-784A-8F6E-0DD505FEC376}"/>
                </a:ext>
              </a:extLst>
            </p:cNvPr>
            <p:cNvSpPr/>
            <p:nvPr/>
          </p:nvSpPr>
          <p:spPr>
            <a:xfrm>
              <a:off x="472440" y="3460076"/>
              <a:ext cx="2453641" cy="1127639"/>
            </a:xfrm>
            <a:prstGeom prst="frame">
              <a:avLst>
                <a:gd name="adj1" fmla="val 8895"/>
              </a:avLst>
            </a:prstGeom>
            <a:solidFill>
              <a:schemeClr val="tx1">
                <a:alpha val="52000"/>
              </a:schemeClr>
            </a:solidFill>
            <a:ln w="6350">
              <a:solidFill>
                <a:schemeClr val="tx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28" name="Straight Arrow Connector 27">
            <a:extLst>
              <a:ext uri="{FF2B5EF4-FFF2-40B4-BE49-F238E27FC236}">
                <a16:creationId xmlns:a16="http://schemas.microsoft.com/office/drawing/2014/main" id="{0247B747-C4C8-390C-F396-152CEF514566}"/>
              </a:ext>
            </a:extLst>
          </p:cNvPr>
          <p:cNvCxnSpPr>
            <a:cxnSpLocks/>
          </p:cNvCxnSpPr>
          <p:nvPr/>
        </p:nvCxnSpPr>
        <p:spPr>
          <a:xfrm>
            <a:off x="499872" y="2029003"/>
            <a:ext cx="0" cy="2199219"/>
          </a:xfrm>
          <a:prstGeom prst="straightConnector1">
            <a:avLst/>
          </a:prstGeom>
          <a:ln w="952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2D996A8C-268D-E18E-DEDE-8AE283F12503}"/>
              </a:ext>
            </a:extLst>
          </p:cNvPr>
          <p:cNvSpPr txBox="1"/>
          <p:nvPr/>
        </p:nvSpPr>
        <p:spPr>
          <a:xfrm>
            <a:off x="-70104" y="1409418"/>
            <a:ext cx="1139952" cy="646331"/>
          </a:xfrm>
          <a:prstGeom prst="rect">
            <a:avLst/>
          </a:prstGeom>
          <a:noFill/>
        </p:spPr>
        <p:txBody>
          <a:bodyPr wrap="square">
            <a:spAutoFit/>
          </a:bodyPr>
          <a:lstStyle/>
          <a:p>
            <a:pPr algn="ctr"/>
            <a:r>
              <a:rPr lang="en-US" dirty="0">
                <a:solidFill>
                  <a:schemeClr val="tx1"/>
                </a:solidFill>
              </a:rPr>
              <a:t>Increasing CO2</a:t>
            </a:r>
            <a:endParaRPr lang="en-US" dirty="0"/>
          </a:p>
        </p:txBody>
      </p:sp>
      <p:sp>
        <p:nvSpPr>
          <p:cNvPr id="34" name="TextBox 33">
            <a:extLst>
              <a:ext uri="{FF2B5EF4-FFF2-40B4-BE49-F238E27FC236}">
                <a16:creationId xmlns:a16="http://schemas.microsoft.com/office/drawing/2014/main" id="{54EF4526-73B6-5FD1-A0E1-834A6A0F0999}"/>
              </a:ext>
            </a:extLst>
          </p:cNvPr>
          <p:cNvSpPr txBox="1"/>
          <p:nvPr/>
        </p:nvSpPr>
        <p:spPr>
          <a:xfrm>
            <a:off x="1409500" y="1373889"/>
            <a:ext cx="1483052" cy="369332"/>
          </a:xfrm>
          <a:prstGeom prst="rect">
            <a:avLst/>
          </a:prstGeom>
          <a:noFill/>
        </p:spPr>
        <p:txBody>
          <a:bodyPr wrap="square">
            <a:spAutoFit/>
          </a:bodyPr>
          <a:lstStyle/>
          <a:p>
            <a:pPr algn="ctr"/>
            <a:r>
              <a:rPr lang="en-US" dirty="0"/>
              <a:t>Assessment 1</a:t>
            </a:r>
          </a:p>
        </p:txBody>
      </p:sp>
      <p:sp>
        <p:nvSpPr>
          <p:cNvPr id="36" name="TextBox 35">
            <a:extLst>
              <a:ext uri="{FF2B5EF4-FFF2-40B4-BE49-F238E27FC236}">
                <a16:creationId xmlns:a16="http://schemas.microsoft.com/office/drawing/2014/main" id="{3B9DF77F-CC54-6E8E-3601-445A3127E69E}"/>
              </a:ext>
            </a:extLst>
          </p:cNvPr>
          <p:cNvSpPr txBox="1"/>
          <p:nvPr/>
        </p:nvSpPr>
        <p:spPr>
          <a:xfrm>
            <a:off x="5811674" y="1255550"/>
            <a:ext cx="1375510" cy="646331"/>
          </a:xfrm>
          <a:prstGeom prst="rect">
            <a:avLst/>
          </a:prstGeom>
          <a:noFill/>
        </p:spPr>
        <p:txBody>
          <a:bodyPr wrap="square">
            <a:spAutoFit/>
          </a:bodyPr>
          <a:lstStyle/>
          <a:p>
            <a:pPr algn="ctr"/>
            <a:r>
              <a:rPr lang="en-US" dirty="0"/>
              <a:t>Assessment</a:t>
            </a:r>
          </a:p>
          <a:p>
            <a:pPr algn="ctr"/>
            <a:r>
              <a:rPr lang="en-US" dirty="0"/>
              <a:t>2</a:t>
            </a:r>
          </a:p>
        </p:txBody>
      </p:sp>
      <p:sp>
        <p:nvSpPr>
          <p:cNvPr id="37" name="TextBox 36">
            <a:extLst>
              <a:ext uri="{FF2B5EF4-FFF2-40B4-BE49-F238E27FC236}">
                <a16:creationId xmlns:a16="http://schemas.microsoft.com/office/drawing/2014/main" id="{B0557956-EFC5-99D9-C66A-C75100E1D92C}"/>
              </a:ext>
            </a:extLst>
          </p:cNvPr>
          <p:cNvSpPr txBox="1"/>
          <p:nvPr/>
        </p:nvSpPr>
        <p:spPr>
          <a:xfrm>
            <a:off x="10098024" y="1209123"/>
            <a:ext cx="1375510" cy="646331"/>
          </a:xfrm>
          <a:prstGeom prst="rect">
            <a:avLst/>
          </a:prstGeom>
          <a:noFill/>
        </p:spPr>
        <p:txBody>
          <a:bodyPr wrap="square">
            <a:spAutoFit/>
          </a:bodyPr>
          <a:lstStyle/>
          <a:p>
            <a:pPr algn="ctr"/>
            <a:r>
              <a:rPr lang="en-US" dirty="0">
                <a:solidFill>
                  <a:schemeClr val="tx1"/>
                </a:solidFill>
              </a:rPr>
              <a:t>Assessment 3</a:t>
            </a:r>
            <a:endParaRPr lang="en-US" dirty="0"/>
          </a:p>
        </p:txBody>
      </p:sp>
      <p:sp>
        <p:nvSpPr>
          <p:cNvPr id="52" name="Rounded Rectangle 51">
            <a:extLst>
              <a:ext uri="{FF2B5EF4-FFF2-40B4-BE49-F238E27FC236}">
                <a16:creationId xmlns:a16="http://schemas.microsoft.com/office/drawing/2014/main" id="{572F1130-D5A1-1469-DDB6-FB99B2429B34}"/>
              </a:ext>
            </a:extLst>
          </p:cNvPr>
          <p:cNvSpPr/>
          <p:nvPr/>
        </p:nvSpPr>
        <p:spPr>
          <a:xfrm>
            <a:off x="884064" y="1978485"/>
            <a:ext cx="2048256" cy="7233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Normal CO2 on labs</a:t>
            </a:r>
          </a:p>
        </p:txBody>
      </p:sp>
      <p:sp>
        <p:nvSpPr>
          <p:cNvPr id="54" name="TextBox 53">
            <a:extLst>
              <a:ext uri="{FF2B5EF4-FFF2-40B4-BE49-F238E27FC236}">
                <a16:creationId xmlns:a16="http://schemas.microsoft.com/office/drawing/2014/main" id="{F22B6983-6506-8F69-E7D5-3E92C4C4284E}"/>
              </a:ext>
            </a:extLst>
          </p:cNvPr>
          <p:cNvSpPr txBox="1"/>
          <p:nvPr/>
        </p:nvSpPr>
        <p:spPr>
          <a:xfrm>
            <a:off x="-281938" y="5325128"/>
            <a:ext cx="2453635" cy="338554"/>
          </a:xfrm>
          <a:prstGeom prst="rect">
            <a:avLst/>
          </a:prstGeom>
          <a:noFill/>
        </p:spPr>
        <p:txBody>
          <a:bodyPr wrap="square">
            <a:spAutoFit/>
          </a:bodyPr>
          <a:lstStyle/>
          <a:p>
            <a:pPr algn="ctr"/>
            <a:r>
              <a:rPr lang="en-US" sz="1600" dirty="0"/>
              <a:t>Common: COPD</a:t>
            </a:r>
          </a:p>
        </p:txBody>
      </p:sp>
      <p:sp>
        <p:nvSpPr>
          <p:cNvPr id="55" name="TextBox 54">
            <a:extLst>
              <a:ext uri="{FF2B5EF4-FFF2-40B4-BE49-F238E27FC236}">
                <a16:creationId xmlns:a16="http://schemas.microsoft.com/office/drawing/2014/main" id="{B0862F4F-90DB-EB5B-1FA2-2094FF030F1F}"/>
              </a:ext>
            </a:extLst>
          </p:cNvPr>
          <p:cNvSpPr txBox="1"/>
          <p:nvPr/>
        </p:nvSpPr>
        <p:spPr>
          <a:xfrm>
            <a:off x="842" y="6297145"/>
            <a:ext cx="1855389" cy="338554"/>
          </a:xfrm>
          <a:prstGeom prst="rect">
            <a:avLst/>
          </a:prstGeom>
          <a:noFill/>
        </p:spPr>
        <p:txBody>
          <a:bodyPr wrap="square">
            <a:spAutoFit/>
          </a:bodyPr>
          <a:lstStyle/>
          <a:p>
            <a:pPr algn="ctr"/>
            <a:r>
              <a:rPr lang="en-US" sz="1600" dirty="0"/>
              <a:t>Common: OHS</a:t>
            </a:r>
          </a:p>
        </p:txBody>
      </p:sp>
      <p:cxnSp>
        <p:nvCxnSpPr>
          <p:cNvPr id="56" name="Straight Arrow Connector 55">
            <a:extLst>
              <a:ext uri="{FF2B5EF4-FFF2-40B4-BE49-F238E27FC236}">
                <a16:creationId xmlns:a16="http://schemas.microsoft.com/office/drawing/2014/main" id="{129B3ED2-2CF4-192A-E0C6-4822E8C7CFD4}"/>
              </a:ext>
            </a:extLst>
          </p:cNvPr>
          <p:cNvCxnSpPr>
            <a:cxnSpLocks/>
          </p:cNvCxnSpPr>
          <p:nvPr/>
        </p:nvCxnSpPr>
        <p:spPr>
          <a:xfrm>
            <a:off x="7836408" y="4251822"/>
            <a:ext cx="1832862" cy="666167"/>
          </a:xfrm>
          <a:prstGeom prst="straightConnector1">
            <a:avLst/>
          </a:prstGeom>
          <a:ln w="9525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347698-13BB-CB2B-8929-418FC62151AF}"/>
              </a:ext>
            </a:extLst>
          </p:cNvPr>
          <p:cNvSpPr txBox="1"/>
          <p:nvPr/>
        </p:nvSpPr>
        <p:spPr>
          <a:xfrm>
            <a:off x="4836601" y="2876063"/>
            <a:ext cx="4118264" cy="830997"/>
          </a:xfrm>
          <a:prstGeom prst="rect">
            <a:avLst/>
          </a:prstGeom>
          <a:noFill/>
        </p:spPr>
        <p:txBody>
          <a:bodyPr wrap="square" rtlCol="0">
            <a:spAutoFit/>
          </a:bodyPr>
          <a:lstStyle/>
          <a:p>
            <a:r>
              <a:rPr lang="en-US" sz="1600" dirty="0"/>
              <a:t>PaCO2 at discharge (not HCO3), Severity classification are associated with persistence (DOI: 10.1159/000524845)</a:t>
            </a:r>
          </a:p>
        </p:txBody>
      </p:sp>
      <p:sp>
        <p:nvSpPr>
          <p:cNvPr id="4" name="TextBox 3">
            <a:extLst>
              <a:ext uri="{FF2B5EF4-FFF2-40B4-BE49-F238E27FC236}">
                <a16:creationId xmlns:a16="http://schemas.microsoft.com/office/drawing/2014/main" id="{FE1A1514-C5B8-FCA0-B1EA-CE9B0DADDF64}"/>
              </a:ext>
            </a:extLst>
          </p:cNvPr>
          <p:cNvSpPr txBox="1"/>
          <p:nvPr/>
        </p:nvSpPr>
        <p:spPr>
          <a:xfrm>
            <a:off x="9200021" y="2786775"/>
            <a:ext cx="2796907" cy="830997"/>
          </a:xfrm>
          <a:prstGeom prst="rect">
            <a:avLst/>
          </a:prstGeom>
          <a:noFill/>
        </p:spPr>
        <p:txBody>
          <a:bodyPr wrap="square" rtlCol="0">
            <a:spAutoFit/>
          </a:bodyPr>
          <a:lstStyle/>
          <a:p>
            <a:r>
              <a:rPr lang="en-US" sz="1600" dirty="0"/>
              <a:t>High PaCO2 and Prior Acute NIV predict recurrence (DOI: 10.1111/resp.12652)</a:t>
            </a:r>
          </a:p>
        </p:txBody>
      </p:sp>
    </p:spTree>
    <p:extLst>
      <p:ext uri="{BB962C8B-B14F-4D97-AF65-F5344CB8AC3E}">
        <p14:creationId xmlns:p14="http://schemas.microsoft.com/office/powerpoint/2010/main" val="36642257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608C0-7974-6C48-AE1A-672C208CB6A0}"/>
              </a:ext>
            </a:extLst>
          </p:cNvPr>
          <p:cNvSpPr>
            <a:spLocks noGrp="1"/>
          </p:cNvSpPr>
          <p:nvPr>
            <p:ph type="title"/>
          </p:nvPr>
        </p:nvSpPr>
        <p:spPr/>
        <p:txBody>
          <a:bodyPr/>
          <a:lstStyle/>
          <a:p>
            <a:r>
              <a:rPr lang="en-US" dirty="0"/>
              <a:t>Timing of NIV: COPD vs OHS</a:t>
            </a:r>
          </a:p>
        </p:txBody>
      </p:sp>
      <p:sp>
        <p:nvSpPr>
          <p:cNvPr id="3" name="Content Placeholder 2">
            <a:extLst>
              <a:ext uri="{FF2B5EF4-FFF2-40B4-BE49-F238E27FC236}">
                <a16:creationId xmlns:a16="http://schemas.microsoft.com/office/drawing/2014/main" id="{C80679B8-5E6B-C04F-AE99-DE57A858BC80}"/>
              </a:ext>
            </a:extLst>
          </p:cNvPr>
          <p:cNvSpPr>
            <a:spLocks noGrp="1"/>
          </p:cNvSpPr>
          <p:nvPr>
            <p:ph idx="1"/>
          </p:nvPr>
        </p:nvSpPr>
        <p:spPr/>
        <p:txBody>
          <a:bodyPr>
            <a:normAutofit fontScale="92500" lnSpcReduction="10000"/>
          </a:bodyPr>
          <a:lstStyle/>
          <a:p>
            <a:r>
              <a:rPr lang="en-US" dirty="0"/>
              <a:t>“Guidelines for chronic hypercapnic COPD recommend a 2- to 4-week recovery period following hospitalization for COPD exacerbation before assessing for noninvasive ventilation to confirm that chronic hypercapnia is persistent (</a:t>
            </a:r>
            <a:r>
              <a:rPr lang="en-US" dirty="0" err="1"/>
              <a:t>eg</a:t>
            </a:r>
            <a:r>
              <a:rPr lang="en-US" dirty="0"/>
              <a:t>, PaCO</a:t>
            </a:r>
            <a:r>
              <a:rPr lang="en-US" baseline="-25000" dirty="0"/>
              <a:t>2</a:t>
            </a:r>
            <a:r>
              <a:rPr lang="en-US" dirty="0"/>
              <a:t> ≥ 52 mm Hg)”</a:t>
            </a:r>
          </a:p>
          <a:p>
            <a:pPr lvl="1"/>
            <a:r>
              <a:rPr lang="en-US" dirty="0"/>
              <a:t>This recommendation is derived from the fact that 21% of patients with COPD recruited for the Home Oxygen Therapy-Home Mechanical Ventilation (HOT-HMV) trial were excluded because the hypercapnia on discharge resolved after 2 to 4 weeks.</a:t>
            </a:r>
          </a:p>
          <a:p>
            <a:r>
              <a:rPr lang="en-US" dirty="0"/>
              <a:t>Conversely, the guidelines for OHS suggest hospitalized patients with OHS be continued on PAP therapy following hospital discharge until they undergo polysomnography, ideally within the first 3 months of discharge.</a:t>
            </a:r>
            <a:r>
              <a:rPr lang="en-US" b="1" baseline="30000" dirty="0">
                <a:hlinkClick r:id="rId3"/>
              </a:rPr>
              <a:t>6</a:t>
            </a:r>
            <a:r>
              <a:rPr lang="en-US" dirty="0"/>
              <a:t> </a:t>
            </a:r>
          </a:p>
          <a:p>
            <a:pPr lvl="1"/>
            <a:r>
              <a:rPr lang="en-US" dirty="0"/>
              <a:t>This recommendation is driven by a mortality difference at 3 months </a:t>
            </a:r>
            <a:r>
              <a:rPr lang="en-US" dirty="0" err="1"/>
              <a:t>postdischarge</a:t>
            </a:r>
            <a:r>
              <a:rPr lang="en-US" dirty="0"/>
              <a:t> between patients with OHS discharged without PAP (16.8%) and with PAP (2.3%).</a:t>
            </a:r>
            <a:r>
              <a:rPr lang="en-US" b="1" baseline="30000" dirty="0">
                <a:hlinkClick r:id="rId4"/>
              </a:rPr>
              <a:t>14</a:t>
            </a:r>
            <a:endParaRPr lang="en-US" dirty="0"/>
          </a:p>
        </p:txBody>
      </p:sp>
    </p:spTree>
    <p:extLst>
      <p:ext uri="{BB962C8B-B14F-4D97-AF65-F5344CB8AC3E}">
        <p14:creationId xmlns:p14="http://schemas.microsoft.com/office/powerpoint/2010/main" val="1144736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n with solid fill">
            <a:extLst>
              <a:ext uri="{FF2B5EF4-FFF2-40B4-BE49-F238E27FC236}">
                <a16:creationId xmlns:a16="http://schemas.microsoft.com/office/drawing/2014/main" id="{17A22E51-1E6C-9E8B-3EBB-E41EB25F26C5}"/>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0" y="3653275"/>
            <a:ext cx="2993184" cy="2993184"/>
          </a:xfrm>
        </p:spPr>
      </p:pic>
      <p:sp>
        <p:nvSpPr>
          <p:cNvPr id="6" name="TextBox 5">
            <a:extLst>
              <a:ext uri="{FF2B5EF4-FFF2-40B4-BE49-F238E27FC236}">
                <a16:creationId xmlns:a16="http://schemas.microsoft.com/office/drawing/2014/main" id="{9652FC59-8F1D-0AF4-A886-044F6BC0D7D3}"/>
              </a:ext>
            </a:extLst>
          </p:cNvPr>
          <p:cNvSpPr txBox="1"/>
          <p:nvPr/>
        </p:nvSpPr>
        <p:spPr>
          <a:xfrm>
            <a:off x="297894" y="1690688"/>
            <a:ext cx="1940339" cy="369332"/>
          </a:xfrm>
          <a:prstGeom prst="rect">
            <a:avLst/>
          </a:prstGeom>
          <a:noFill/>
        </p:spPr>
        <p:txBody>
          <a:bodyPr wrap="square" rtlCol="0">
            <a:spAutoFit/>
          </a:bodyPr>
          <a:lstStyle/>
          <a:p>
            <a:r>
              <a:rPr lang="en-US" dirty="0"/>
              <a:t>COPD, Very Severe</a:t>
            </a:r>
          </a:p>
        </p:txBody>
      </p:sp>
      <p:sp>
        <p:nvSpPr>
          <p:cNvPr id="7" name="TextBox 6">
            <a:extLst>
              <a:ext uri="{FF2B5EF4-FFF2-40B4-BE49-F238E27FC236}">
                <a16:creationId xmlns:a16="http://schemas.microsoft.com/office/drawing/2014/main" id="{71BCE3B6-97BC-DAB4-E2A8-5C229EFF2A04}"/>
              </a:ext>
            </a:extLst>
          </p:cNvPr>
          <p:cNvSpPr txBox="1"/>
          <p:nvPr/>
        </p:nvSpPr>
        <p:spPr>
          <a:xfrm>
            <a:off x="297894" y="3059668"/>
            <a:ext cx="1940339" cy="369332"/>
          </a:xfrm>
          <a:prstGeom prst="rect">
            <a:avLst/>
          </a:prstGeom>
          <a:noFill/>
        </p:spPr>
        <p:txBody>
          <a:bodyPr wrap="square" rtlCol="0">
            <a:spAutoFit/>
          </a:bodyPr>
          <a:lstStyle/>
          <a:p>
            <a:r>
              <a:rPr lang="en-US" dirty="0"/>
              <a:t>PaCO2 52 mmHg</a:t>
            </a:r>
          </a:p>
        </p:txBody>
      </p:sp>
      <p:pic>
        <p:nvPicPr>
          <p:cNvPr id="8" name="Content Placeholder 4" descr="Man with solid fill">
            <a:extLst>
              <a:ext uri="{FF2B5EF4-FFF2-40B4-BE49-F238E27FC236}">
                <a16:creationId xmlns:a16="http://schemas.microsoft.com/office/drawing/2014/main" id="{B856ECB5-BE66-E03B-288E-29732A6555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424" y="3653275"/>
            <a:ext cx="2993184" cy="2993184"/>
          </a:xfrm>
          <a:prstGeom prst="rect">
            <a:avLst/>
          </a:prstGeom>
        </p:spPr>
      </p:pic>
      <p:sp>
        <p:nvSpPr>
          <p:cNvPr id="9" name="TextBox 8">
            <a:extLst>
              <a:ext uri="{FF2B5EF4-FFF2-40B4-BE49-F238E27FC236}">
                <a16:creationId xmlns:a16="http://schemas.microsoft.com/office/drawing/2014/main" id="{579AAD13-A591-6D43-1CFF-FE6B32850EB5}"/>
              </a:ext>
            </a:extLst>
          </p:cNvPr>
          <p:cNvSpPr txBox="1"/>
          <p:nvPr/>
        </p:nvSpPr>
        <p:spPr>
          <a:xfrm>
            <a:off x="10058318" y="1690688"/>
            <a:ext cx="1940339" cy="646331"/>
          </a:xfrm>
          <a:prstGeom prst="rect">
            <a:avLst/>
          </a:prstGeom>
          <a:noFill/>
        </p:spPr>
        <p:txBody>
          <a:bodyPr wrap="square" rtlCol="0">
            <a:spAutoFit/>
          </a:bodyPr>
          <a:lstStyle/>
          <a:p>
            <a:r>
              <a:rPr lang="en-US" dirty="0"/>
              <a:t>BMI 45 kg/m2</a:t>
            </a:r>
          </a:p>
          <a:p>
            <a:r>
              <a:rPr lang="en-US" dirty="0"/>
              <a:t>AHI 50 event/</a:t>
            </a:r>
            <a:r>
              <a:rPr lang="en-US" dirty="0" err="1"/>
              <a:t>hr</a:t>
            </a:r>
            <a:endParaRPr lang="en-US" dirty="0"/>
          </a:p>
        </p:txBody>
      </p:sp>
      <p:sp>
        <p:nvSpPr>
          <p:cNvPr id="10" name="TextBox 9">
            <a:extLst>
              <a:ext uri="{FF2B5EF4-FFF2-40B4-BE49-F238E27FC236}">
                <a16:creationId xmlns:a16="http://schemas.microsoft.com/office/drawing/2014/main" id="{52D91DFE-DC1F-EC5F-8E57-9BCA82D1F201}"/>
              </a:ext>
            </a:extLst>
          </p:cNvPr>
          <p:cNvSpPr txBox="1"/>
          <p:nvPr/>
        </p:nvSpPr>
        <p:spPr>
          <a:xfrm>
            <a:off x="10058318" y="3059668"/>
            <a:ext cx="1940339" cy="369332"/>
          </a:xfrm>
          <a:prstGeom prst="rect">
            <a:avLst/>
          </a:prstGeom>
          <a:noFill/>
        </p:spPr>
        <p:txBody>
          <a:bodyPr wrap="square" rtlCol="0">
            <a:spAutoFit/>
          </a:bodyPr>
          <a:lstStyle/>
          <a:p>
            <a:r>
              <a:rPr lang="en-US" dirty="0"/>
              <a:t>PaCO2 50 mmHg</a:t>
            </a:r>
          </a:p>
        </p:txBody>
      </p:sp>
      <p:pic>
        <p:nvPicPr>
          <p:cNvPr id="11" name="Content Placeholder 4" descr="Man with solid fill">
            <a:extLst>
              <a:ext uri="{FF2B5EF4-FFF2-40B4-BE49-F238E27FC236}">
                <a16:creationId xmlns:a16="http://schemas.microsoft.com/office/drawing/2014/main" id="{7EB65960-CB3D-4D99-FB82-304957113E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6898" y="3653275"/>
            <a:ext cx="2993184" cy="2993184"/>
          </a:xfrm>
          <a:prstGeom prst="rect">
            <a:avLst/>
          </a:prstGeom>
        </p:spPr>
      </p:pic>
      <p:sp>
        <p:nvSpPr>
          <p:cNvPr id="12" name="TextBox 11">
            <a:extLst>
              <a:ext uri="{FF2B5EF4-FFF2-40B4-BE49-F238E27FC236}">
                <a16:creationId xmlns:a16="http://schemas.microsoft.com/office/drawing/2014/main" id="{233B8E9B-6D23-A019-0250-E846A5924FBC}"/>
              </a:ext>
            </a:extLst>
          </p:cNvPr>
          <p:cNvSpPr txBox="1"/>
          <p:nvPr/>
        </p:nvSpPr>
        <p:spPr>
          <a:xfrm>
            <a:off x="2334792" y="1690688"/>
            <a:ext cx="1940339" cy="646331"/>
          </a:xfrm>
          <a:prstGeom prst="rect">
            <a:avLst/>
          </a:prstGeom>
          <a:noFill/>
        </p:spPr>
        <p:txBody>
          <a:bodyPr wrap="square" rtlCol="0">
            <a:spAutoFit/>
          </a:bodyPr>
          <a:lstStyle/>
          <a:p>
            <a:r>
              <a:rPr lang="en-US" dirty="0"/>
              <a:t>COPD, mod severe</a:t>
            </a:r>
          </a:p>
          <a:p>
            <a:r>
              <a:rPr lang="en-US" dirty="0"/>
              <a:t>AHI 50 events/</a:t>
            </a:r>
            <a:r>
              <a:rPr lang="en-US" dirty="0" err="1"/>
              <a:t>hr</a:t>
            </a:r>
            <a:endParaRPr lang="en-US" dirty="0"/>
          </a:p>
        </p:txBody>
      </p:sp>
      <p:sp>
        <p:nvSpPr>
          <p:cNvPr id="13" name="TextBox 12">
            <a:extLst>
              <a:ext uri="{FF2B5EF4-FFF2-40B4-BE49-F238E27FC236}">
                <a16:creationId xmlns:a16="http://schemas.microsoft.com/office/drawing/2014/main" id="{56EF1248-40F3-7D2D-97BB-A516BEB7BC6C}"/>
              </a:ext>
            </a:extLst>
          </p:cNvPr>
          <p:cNvSpPr txBox="1"/>
          <p:nvPr/>
        </p:nvSpPr>
        <p:spPr>
          <a:xfrm>
            <a:off x="2334792" y="3059668"/>
            <a:ext cx="1940339" cy="369332"/>
          </a:xfrm>
          <a:prstGeom prst="rect">
            <a:avLst/>
          </a:prstGeom>
          <a:noFill/>
        </p:spPr>
        <p:txBody>
          <a:bodyPr wrap="square" rtlCol="0">
            <a:spAutoFit/>
          </a:bodyPr>
          <a:lstStyle/>
          <a:p>
            <a:r>
              <a:rPr lang="en-US" dirty="0"/>
              <a:t>PaCO2 50 mmHg</a:t>
            </a:r>
          </a:p>
        </p:txBody>
      </p:sp>
      <p:pic>
        <p:nvPicPr>
          <p:cNvPr id="18" name="Content Placeholder 4" descr="Man with solid fill">
            <a:extLst>
              <a:ext uri="{FF2B5EF4-FFF2-40B4-BE49-F238E27FC236}">
                <a16:creationId xmlns:a16="http://schemas.microsoft.com/office/drawing/2014/main" id="{C7CAA33D-28BA-11D5-E16B-60733C5EEF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1080" y="3653275"/>
            <a:ext cx="2993184" cy="2993184"/>
          </a:xfrm>
          <a:prstGeom prst="rect">
            <a:avLst/>
          </a:prstGeom>
        </p:spPr>
      </p:pic>
      <p:sp>
        <p:nvSpPr>
          <p:cNvPr id="19" name="TextBox 18">
            <a:extLst>
              <a:ext uri="{FF2B5EF4-FFF2-40B4-BE49-F238E27FC236}">
                <a16:creationId xmlns:a16="http://schemas.microsoft.com/office/drawing/2014/main" id="{686C62EA-6C43-9EF1-B2D7-32F2012DAF4B}"/>
              </a:ext>
            </a:extLst>
          </p:cNvPr>
          <p:cNvSpPr txBox="1"/>
          <p:nvPr/>
        </p:nvSpPr>
        <p:spPr>
          <a:xfrm>
            <a:off x="7238974" y="1690688"/>
            <a:ext cx="1940339" cy="923330"/>
          </a:xfrm>
          <a:prstGeom prst="rect">
            <a:avLst/>
          </a:prstGeom>
          <a:noFill/>
        </p:spPr>
        <p:txBody>
          <a:bodyPr wrap="square" rtlCol="0">
            <a:spAutoFit/>
          </a:bodyPr>
          <a:lstStyle/>
          <a:p>
            <a:r>
              <a:rPr lang="en-US" dirty="0"/>
              <a:t>COPD, mod severe</a:t>
            </a:r>
          </a:p>
          <a:p>
            <a:r>
              <a:rPr lang="en-US" dirty="0"/>
              <a:t>AHI 10 events/</a:t>
            </a:r>
            <a:r>
              <a:rPr lang="en-US" dirty="0" err="1"/>
              <a:t>hr</a:t>
            </a:r>
            <a:endParaRPr lang="en-US" dirty="0"/>
          </a:p>
          <a:p>
            <a:r>
              <a:rPr lang="en-US" dirty="0"/>
              <a:t>Met. </a:t>
            </a:r>
            <a:r>
              <a:rPr lang="en-US" dirty="0" err="1"/>
              <a:t>Alk</a:t>
            </a:r>
            <a:r>
              <a:rPr lang="en-US" dirty="0"/>
              <a:t> loop </a:t>
            </a:r>
            <a:r>
              <a:rPr lang="en-US" dirty="0" err="1"/>
              <a:t>diur</a:t>
            </a:r>
            <a:endParaRPr lang="en-US" dirty="0"/>
          </a:p>
        </p:txBody>
      </p:sp>
      <p:sp>
        <p:nvSpPr>
          <p:cNvPr id="20" name="TextBox 19">
            <a:extLst>
              <a:ext uri="{FF2B5EF4-FFF2-40B4-BE49-F238E27FC236}">
                <a16:creationId xmlns:a16="http://schemas.microsoft.com/office/drawing/2014/main" id="{EDC49A52-52D9-F5BF-CB8C-0B7EA110E511}"/>
              </a:ext>
            </a:extLst>
          </p:cNvPr>
          <p:cNvSpPr txBox="1"/>
          <p:nvPr/>
        </p:nvSpPr>
        <p:spPr>
          <a:xfrm>
            <a:off x="7238974" y="3059668"/>
            <a:ext cx="1940339" cy="369332"/>
          </a:xfrm>
          <a:prstGeom prst="rect">
            <a:avLst/>
          </a:prstGeom>
          <a:noFill/>
        </p:spPr>
        <p:txBody>
          <a:bodyPr wrap="square" rtlCol="0">
            <a:spAutoFit/>
          </a:bodyPr>
          <a:lstStyle/>
          <a:p>
            <a:r>
              <a:rPr lang="en-US" dirty="0"/>
              <a:t>PaCO2 50 mmHg</a:t>
            </a:r>
          </a:p>
        </p:txBody>
      </p:sp>
      <p:sp>
        <p:nvSpPr>
          <p:cNvPr id="21" name="Frame 20">
            <a:extLst>
              <a:ext uri="{FF2B5EF4-FFF2-40B4-BE49-F238E27FC236}">
                <a16:creationId xmlns:a16="http://schemas.microsoft.com/office/drawing/2014/main" id="{73EAB8A7-D1C5-02DC-71FA-E6C8181B4F7B}"/>
              </a:ext>
            </a:extLst>
          </p:cNvPr>
          <p:cNvSpPr/>
          <p:nvPr/>
        </p:nvSpPr>
        <p:spPr>
          <a:xfrm>
            <a:off x="9760424" y="1496705"/>
            <a:ext cx="2354130"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Frame 21">
            <a:extLst>
              <a:ext uri="{FF2B5EF4-FFF2-40B4-BE49-F238E27FC236}">
                <a16:creationId xmlns:a16="http://schemas.microsoft.com/office/drawing/2014/main" id="{8CD61332-7FF3-D140-8DA4-18794D2068DC}"/>
              </a:ext>
            </a:extLst>
          </p:cNvPr>
          <p:cNvSpPr/>
          <p:nvPr/>
        </p:nvSpPr>
        <p:spPr>
          <a:xfrm>
            <a:off x="99079" y="1496705"/>
            <a:ext cx="2235713" cy="5319335"/>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08E3BFAA-9335-2D86-6641-142D7E98E4CC}"/>
              </a:ext>
            </a:extLst>
          </p:cNvPr>
          <p:cNvSpPr txBox="1"/>
          <p:nvPr/>
        </p:nvSpPr>
        <p:spPr>
          <a:xfrm>
            <a:off x="297894" y="427736"/>
            <a:ext cx="1449019" cy="646331"/>
          </a:xfrm>
          <a:prstGeom prst="rect">
            <a:avLst/>
          </a:prstGeom>
          <a:noFill/>
        </p:spPr>
        <p:txBody>
          <a:bodyPr wrap="square" rtlCol="0">
            <a:spAutoFit/>
          </a:bodyPr>
          <a:lstStyle/>
          <a:p>
            <a:r>
              <a:rPr lang="en-US" dirty="0"/>
              <a:t>Trial Data</a:t>
            </a:r>
          </a:p>
          <a:p>
            <a:r>
              <a:rPr lang="en-US" dirty="0"/>
              <a:t>Decent Epi</a:t>
            </a:r>
          </a:p>
        </p:txBody>
      </p:sp>
      <p:sp>
        <p:nvSpPr>
          <p:cNvPr id="25" name="TextBox 24">
            <a:extLst>
              <a:ext uri="{FF2B5EF4-FFF2-40B4-BE49-F238E27FC236}">
                <a16:creationId xmlns:a16="http://schemas.microsoft.com/office/drawing/2014/main" id="{B3D39DF1-7A7C-E581-CD44-FA4949167607}"/>
              </a:ext>
            </a:extLst>
          </p:cNvPr>
          <p:cNvSpPr txBox="1"/>
          <p:nvPr/>
        </p:nvSpPr>
        <p:spPr>
          <a:xfrm>
            <a:off x="10212979" y="427735"/>
            <a:ext cx="1449019" cy="646331"/>
          </a:xfrm>
          <a:prstGeom prst="rect">
            <a:avLst/>
          </a:prstGeom>
          <a:noFill/>
        </p:spPr>
        <p:txBody>
          <a:bodyPr wrap="square" rtlCol="0">
            <a:spAutoFit/>
          </a:bodyPr>
          <a:lstStyle/>
          <a:p>
            <a:r>
              <a:rPr lang="en-US" dirty="0"/>
              <a:t>Trial Data</a:t>
            </a:r>
          </a:p>
          <a:p>
            <a:r>
              <a:rPr lang="en-US" dirty="0"/>
              <a:t>Decent Epi</a:t>
            </a:r>
          </a:p>
        </p:txBody>
      </p:sp>
      <p:sp>
        <p:nvSpPr>
          <p:cNvPr id="26" name="TextBox 25">
            <a:extLst>
              <a:ext uri="{FF2B5EF4-FFF2-40B4-BE49-F238E27FC236}">
                <a16:creationId xmlns:a16="http://schemas.microsoft.com/office/drawing/2014/main" id="{715301B2-B754-300A-A7C6-0B6F002164E3}"/>
              </a:ext>
            </a:extLst>
          </p:cNvPr>
          <p:cNvSpPr txBox="1"/>
          <p:nvPr/>
        </p:nvSpPr>
        <p:spPr>
          <a:xfrm>
            <a:off x="2808980" y="423663"/>
            <a:ext cx="1449019" cy="646331"/>
          </a:xfrm>
          <a:prstGeom prst="rect">
            <a:avLst/>
          </a:prstGeom>
          <a:noFill/>
        </p:spPr>
        <p:txBody>
          <a:bodyPr wrap="square" rtlCol="0">
            <a:spAutoFit/>
          </a:bodyPr>
          <a:lstStyle/>
          <a:p>
            <a:r>
              <a:rPr lang="en-US" dirty="0"/>
              <a:t>Few Cohorts</a:t>
            </a:r>
          </a:p>
          <a:p>
            <a:r>
              <a:rPr lang="en-US" dirty="0"/>
              <a:t>Some Epi</a:t>
            </a:r>
          </a:p>
        </p:txBody>
      </p:sp>
      <p:sp>
        <p:nvSpPr>
          <p:cNvPr id="27" name="TextBox 26">
            <a:extLst>
              <a:ext uri="{FF2B5EF4-FFF2-40B4-BE49-F238E27FC236}">
                <a16:creationId xmlns:a16="http://schemas.microsoft.com/office/drawing/2014/main" id="{9116B23B-845A-D2DE-4E3C-103096DCEA6A}"/>
              </a:ext>
            </a:extLst>
          </p:cNvPr>
          <p:cNvSpPr txBox="1"/>
          <p:nvPr/>
        </p:nvSpPr>
        <p:spPr>
          <a:xfrm>
            <a:off x="7484633" y="413059"/>
            <a:ext cx="1694680" cy="646331"/>
          </a:xfrm>
          <a:prstGeom prst="rect">
            <a:avLst/>
          </a:prstGeom>
          <a:noFill/>
        </p:spPr>
        <p:txBody>
          <a:bodyPr wrap="square" rtlCol="0">
            <a:spAutoFit/>
          </a:bodyPr>
          <a:lstStyle/>
          <a:p>
            <a:r>
              <a:rPr lang="en-US" dirty="0"/>
              <a:t>No </a:t>
            </a:r>
            <a:r>
              <a:rPr lang="en-US" dirty="0" err="1"/>
              <a:t>tx</a:t>
            </a:r>
            <a:r>
              <a:rPr lang="en-US" dirty="0"/>
              <a:t> data</a:t>
            </a:r>
          </a:p>
          <a:p>
            <a:r>
              <a:rPr lang="en-US" dirty="0"/>
              <a:t>Limited epi data</a:t>
            </a:r>
          </a:p>
        </p:txBody>
      </p:sp>
      <p:sp>
        <p:nvSpPr>
          <p:cNvPr id="28" name="TextBox 27">
            <a:extLst>
              <a:ext uri="{FF2B5EF4-FFF2-40B4-BE49-F238E27FC236}">
                <a16:creationId xmlns:a16="http://schemas.microsoft.com/office/drawing/2014/main" id="{3E56998F-B91D-7179-4904-A2B2D5FD0A60}"/>
              </a:ext>
            </a:extLst>
          </p:cNvPr>
          <p:cNvSpPr txBox="1"/>
          <p:nvPr/>
        </p:nvSpPr>
        <p:spPr>
          <a:xfrm>
            <a:off x="4931003" y="3894934"/>
            <a:ext cx="2354130" cy="2031325"/>
          </a:xfrm>
          <a:prstGeom prst="rect">
            <a:avLst/>
          </a:prstGeom>
          <a:noFill/>
        </p:spPr>
        <p:txBody>
          <a:bodyPr wrap="square" rtlCol="0">
            <a:spAutoFit/>
          </a:bodyPr>
          <a:lstStyle/>
          <a:p>
            <a:r>
              <a:rPr lang="en-US" dirty="0"/>
              <a:t>Swap any combination of:</a:t>
            </a:r>
          </a:p>
          <a:p>
            <a:pPr marL="285750" indent="-285750">
              <a:buFont typeface="Arial" panose="020B0604020202020204" pitchFamily="34" charset="0"/>
              <a:buChar char="•"/>
            </a:pPr>
            <a:r>
              <a:rPr lang="en-US" dirty="0"/>
              <a:t>Muscular weakness</a:t>
            </a:r>
          </a:p>
          <a:p>
            <a:pPr marL="285750" indent="-285750">
              <a:buFont typeface="Arial" panose="020B0604020202020204" pitchFamily="34" charset="0"/>
              <a:buChar char="•"/>
            </a:pPr>
            <a:r>
              <a:rPr lang="en-US" dirty="0"/>
              <a:t>Obesity</a:t>
            </a:r>
          </a:p>
          <a:p>
            <a:pPr marL="285750" indent="-285750">
              <a:buFont typeface="Arial" panose="020B0604020202020204" pitchFamily="34" charset="0"/>
              <a:buChar char="•"/>
            </a:pPr>
            <a:r>
              <a:rPr lang="en-US" dirty="0"/>
              <a:t>Opiate use</a:t>
            </a:r>
          </a:p>
          <a:p>
            <a:pPr marL="285750" indent="-285750">
              <a:buFont typeface="Arial" panose="020B0604020202020204" pitchFamily="34" charset="0"/>
              <a:buChar char="•"/>
            </a:pPr>
            <a:r>
              <a:rPr lang="en-US" dirty="0"/>
              <a:t>Lung disease</a:t>
            </a:r>
          </a:p>
          <a:p>
            <a:r>
              <a:rPr lang="en-US" dirty="0"/>
              <a:t>Etc. </a:t>
            </a:r>
          </a:p>
        </p:txBody>
      </p:sp>
      <p:cxnSp>
        <p:nvCxnSpPr>
          <p:cNvPr id="30" name="Straight Arrow Connector 29">
            <a:extLst>
              <a:ext uri="{FF2B5EF4-FFF2-40B4-BE49-F238E27FC236}">
                <a16:creationId xmlns:a16="http://schemas.microsoft.com/office/drawing/2014/main" id="{C534744A-D090-53A1-D4B4-6EF0A2C11A24}"/>
              </a:ext>
            </a:extLst>
          </p:cNvPr>
          <p:cNvCxnSpPr/>
          <p:nvPr/>
        </p:nvCxnSpPr>
        <p:spPr>
          <a:xfrm flipV="1">
            <a:off x="6441743" y="2663975"/>
            <a:ext cx="731944" cy="9893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DD39E70-4114-1F2D-524F-EAFF2B1F27D1}"/>
              </a:ext>
            </a:extLst>
          </p:cNvPr>
          <p:cNvSpPr txBox="1"/>
          <p:nvPr/>
        </p:nvSpPr>
        <p:spPr>
          <a:xfrm>
            <a:off x="5629383" y="285410"/>
            <a:ext cx="919885" cy="646331"/>
          </a:xfrm>
          <a:prstGeom prst="rect">
            <a:avLst/>
          </a:prstGeom>
          <a:noFill/>
        </p:spPr>
        <p:txBody>
          <a:bodyPr wrap="square" rtlCol="0">
            <a:spAutoFit/>
          </a:bodyPr>
          <a:lstStyle/>
          <a:p>
            <a:r>
              <a:rPr lang="en-US" sz="3600" b="1" dirty="0">
                <a:solidFill>
                  <a:srgbClr val="C00000"/>
                </a:solidFill>
              </a:rPr>
              <a:t>???</a:t>
            </a:r>
          </a:p>
        </p:txBody>
      </p:sp>
      <p:sp>
        <p:nvSpPr>
          <p:cNvPr id="4" name="Left Brace 3">
            <a:extLst>
              <a:ext uri="{FF2B5EF4-FFF2-40B4-BE49-F238E27FC236}">
                <a16:creationId xmlns:a16="http://schemas.microsoft.com/office/drawing/2014/main" id="{9E62CF23-CC9D-EB1E-2939-5D696281B628}"/>
              </a:ext>
            </a:extLst>
          </p:cNvPr>
          <p:cNvSpPr/>
          <p:nvPr/>
        </p:nvSpPr>
        <p:spPr>
          <a:xfrm rot="5400000">
            <a:off x="5838332" y="-2508953"/>
            <a:ext cx="455348" cy="7388834"/>
          </a:xfrm>
          <a:prstGeom prst="leftBrace">
            <a:avLst/>
          </a:prstGeom>
          <a:ln w="38100">
            <a:solidFill>
              <a:schemeClr val="accent1">
                <a:alpha val="72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315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C9FF-056B-BD72-7068-DB15EE949341}"/>
              </a:ext>
            </a:extLst>
          </p:cNvPr>
          <p:cNvSpPr>
            <a:spLocks noGrp="1"/>
          </p:cNvSpPr>
          <p:nvPr>
            <p:ph type="title"/>
          </p:nvPr>
        </p:nvSpPr>
        <p:spPr/>
        <p:txBody>
          <a:bodyPr/>
          <a:lstStyle/>
          <a:p>
            <a:r>
              <a:rPr lang="en-US" dirty="0"/>
              <a:t>Who are “all-comers with </a:t>
            </a:r>
            <a:r>
              <a:rPr lang="en-US" dirty="0" err="1"/>
              <a:t>inpt</a:t>
            </a:r>
            <a:r>
              <a:rPr lang="en-US" dirty="0"/>
              <a:t> hypercapnia”?</a:t>
            </a:r>
          </a:p>
        </p:txBody>
      </p:sp>
      <p:pic>
        <p:nvPicPr>
          <p:cNvPr id="4" name="Picture 3">
            <a:extLst>
              <a:ext uri="{FF2B5EF4-FFF2-40B4-BE49-F238E27FC236}">
                <a16:creationId xmlns:a16="http://schemas.microsoft.com/office/drawing/2014/main" id="{41E9F5E6-ABCD-099F-8DB5-5578708A1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8663"/>
            <a:ext cx="3898900" cy="3201042"/>
          </a:xfrm>
          <a:prstGeom prst="rect">
            <a:avLst/>
          </a:prstGeom>
        </p:spPr>
      </p:pic>
      <p:sp>
        <p:nvSpPr>
          <p:cNvPr id="5" name="Content Placeholder 2">
            <a:extLst>
              <a:ext uri="{FF2B5EF4-FFF2-40B4-BE49-F238E27FC236}">
                <a16:creationId xmlns:a16="http://schemas.microsoft.com/office/drawing/2014/main" id="{82F3902C-F043-F8FA-FB09-BEA1F6864E81}"/>
              </a:ext>
            </a:extLst>
          </p:cNvPr>
          <p:cNvSpPr>
            <a:spLocks noGrp="1"/>
          </p:cNvSpPr>
          <p:nvPr>
            <p:ph idx="1"/>
          </p:nvPr>
        </p:nvSpPr>
        <p:spPr>
          <a:xfrm>
            <a:off x="97958" y="4712390"/>
            <a:ext cx="3577088" cy="1986698"/>
          </a:xfrm>
        </p:spPr>
        <p:txBody>
          <a:bodyPr>
            <a:normAutofit fontScale="25000" lnSpcReduction="20000"/>
          </a:bodyPr>
          <a:lstStyle/>
          <a:p>
            <a:pPr marL="0" indent="0">
              <a:lnSpc>
                <a:spcPct val="120000"/>
              </a:lnSpc>
              <a:buNone/>
            </a:pPr>
            <a:r>
              <a:rPr lang="en-US" sz="5600" dirty="0">
                <a:latin typeface="+mj-lt"/>
                <a:cs typeface="Calibri" panose="020F0502020204030204" pitchFamily="34" charset="0"/>
              </a:rPr>
              <a:t>Liverpool AUS: ABG w/n 24h of admission. </a:t>
            </a:r>
          </a:p>
          <a:p>
            <a:pPr marL="0" indent="0">
              <a:lnSpc>
                <a:spcPct val="120000"/>
              </a:lnSpc>
              <a:buNone/>
            </a:pPr>
            <a:r>
              <a:rPr lang="en-US" sz="5600" dirty="0">
                <a:latin typeface="+mj-lt"/>
              </a:rPr>
              <a:t>Diagnostic codes: 52% </a:t>
            </a:r>
            <a:r>
              <a:rPr lang="en-US" sz="5600" dirty="0" err="1">
                <a:latin typeface="+mj-lt"/>
              </a:rPr>
              <a:t>Charlson</a:t>
            </a:r>
            <a:r>
              <a:rPr lang="en-US" sz="5600" dirty="0">
                <a:latin typeface="+mj-lt"/>
              </a:rPr>
              <a:t> Comorbidity 5+; Prevalence-based estimates: NMD under-represented</a:t>
            </a:r>
          </a:p>
          <a:p>
            <a:pPr marL="0" indent="0">
              <a:buNone/>
            </a:pPr>
            <a:r>
              <a:rPr lang="en-US" sz="4800" dirty="0">
                <a:latin typeface="Calibri" panose="020F0502020204030204" pitchFamily="34" charset="0"/>
                <a:cs typeface="Calibri" panose="020F0502020204030204" pitchFamily="34" charset="0"/>
              </a:rPr>
              <a:t>Chung Y, Garden FL, Marks GB, </a:t>
            </a:r>
            <a:r>
              <a:rPr lang="en-US" sz="4800" dirty="0" err="1">
                <a:latin typeface="Calibri" panose="020F0502020204030204" pitchFamily="34" charset="0"/>
                <a:cs typeface="Calibri" panose="020F0502020204030204" pitchFamily="34" charset="0"/>
              </a:rPr>
              <a:t>Vedam</a:t>
            </a:r>
            <a:r>
              <a:rPr lang="en-US" sz="4800" dirty="0">
                <a:latin typeface="Calibri" panose="020F0502020204030204" pitchFamily="34" charset="0"/>
                <a:cs typeface="Calibri" panose="020F0502020204030204" pitchFamily="34" charset="0"/>
              </a:rPr>
              <a:t> H. Causes of hypercapnic respiratory failure and associated in-hospital mortality. Respirology. 2022</a:t>
            </a:r>
            <a:endParaRPr lang="en-US" sz="4800" dirty="0"/>
          </a:p>
        </p:txBody>
      </p:sp>
      <p:pic>
        <p:nvPicPr>
          <p:cNvPr id="6" name="Picture 5">
            <a:extLst>
              <a:ext uri="{FF2B5EF4-FFF2-40B4-BE49-F238E27FC236}">
                <a16:creationId xmlns:a16="http://schemas.microsoft.com/office/drawing/2014/main" id="{E4005C60-2E12-0736-47C7-12EAD6DF2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8900" y="1385050"/>
            <a:ext cx="4135888" cy="3021702"/>
          </a:xfrm>
          <a:prstGeom prst="rect">
            <a:avLst/>
          </a:prstGeom>
        </p:spPr>
      </p:pic>
      <p:sp>
        <p:nvSpPr>
          <p:cNvPr id="8" name="TextBox 7">
            <a:extLst>
              <a:ext uri="{FF2B5EF4-FFF2-40B4-BE49-F238E27FC236}">
                <a16:creationId xmlns:a16="http://schemas.microsoft.com/office/drawing/2014/main" id="{EAB86E3E-36A0-7E25-3AEF-18C5D07FB577}"/>
              </a:ext>
            </a:extLst>
          </p:cNvPr>
          <p:cNvSpPr txBox="1"/>
          <p:nvPr/>
        </p:nvSpPr>
        <p:spPr>
          <a:xfrm>
            <a:off x="3692057" y="4699642"/>
            <a:ext cx="4664543" cy="738664"/>
          </a:xfrm>
          <a:prstGeom prst="rect">
            <a:avLst/>
          </a:prstGeom>
          <a:noFill/>
        </p:spPr>
        <p:txBody>
          <a:bodyPr wrap="square">
            <a:spAutoFit/>
          </a:bodyPr>
          <a:lstStyle/>
          <a:p>
            <a:r>
              <a:rPr lang="en-US" sz="1400" dirty="0"/>
              <a:t>All adult ED visits @ single Toronto ED w ABG &lt;7.35/45+ OR VBG &lt;7.34/50+ &amp; CEDIS resp code for resp symptoms. Charts reviewed for 12 months.  </a:t>
            </a:r>
          </a:p>
        </p:txBody>
      </p:sp>
      <p:sp>
        <p:nvSpPr>
          <p:cNvPr id="10" name="TextBox 9">
            <a:extLst>
              <a:ext uri="{FF2B5EF4-FFF2-40B4-BE49-F238E27FC236}">
                <a16:creationId xmlns:a16="http://schemas.microsoft.com/office/drawing/2014/main" id="{F5DE38AC-238F-EF22-2684-FF125D3E2E6F}"/>
              </a:ext>
            </a:extLst>
          </p:cNvPr>
          <p:cNvSpPr txBox="1"/>
          <p:nvPr/>
        </p:nvSpPr>
        <p:spPr>
          <a:xfrm>
            <a:off x="3898900" y="5818367"/>
            <a:ext cx="4457700" cy="1015663"/>
          </a:xfrm>
          <a:prstGeom prst="rect">
            <a:avLst/>
          </a:prstGeom>
          <a:noFill/>
        </p:spPr>
        <p:txBody>
          <a:bodyPr wrap="square">
            <a:spAutoFit/>
          </a:bodyPr>
          <a:lstStyle/>
          <a:p>
            <a:r>
              <a:rPr lang="en-US" sz="1200" b="0" i="0" dirty="0">
                <a:effectLst/>
                <a:latin typeface="+mj-lt"/>
              </a:rPr>
              <a:t>Giulia </a:t>
            </a:r>
            <a:r>
              <a:rPr lang="en-US" sz="1200" b="0" i="0" dirty="0" err="1">
                <a:effectLst/>
                <a:latin typeface="+mj-lt"/>
              </a:rPr>
              <a:t>Cavalot</a:t>
            </a:r>
            <a:r>
              <a:rPr lang="en-US" sz="1200" b="0" i="0" dirty="0">
                <a:effectLst/>
                <a:latin typeface="+mj-lt"/>
              </a:rPr>
              <a:t>, Vera </a:t>
            </a:r>
            <a:r>
              <a:rPr lang="en-US" sz="1200" b="0" i="0" dirty="0" err="1">
                <a:effectLst/>
                <a:latin typeface="+mj-lt"/>
              </a:rPr>
              <a:t>Dounaevskaia</a:t>
            </a:r>
            <a:r>
              <a:rPr lang="en-US" sz="1200" b="0" i="0" dirty="0">
                <a:effectLst/>
                <a:latin typeface="+mj-lt"/>
              </a:rPr>
              <a:t>, Fernando Vieira, Thomas </a:t>
            </a:r>
            <a:r>
              <a:rPr lang="en-US" sz="1200" b="0" i="0" dirty="0" err="1">
                <a:effectLst/>
                <a:latin typeface="+mj-lt"/>
              </a:rPr>
              <a:t>Piraino</a:t>
            </a:r>
            <a:r>
              <a:rPr lang="en-US" sz="1200" b="0" i="0" dirty="0">
                <a:effectLst/>
                <a:latin typeface="+mj-lt"/>
              </a:rPr>
              <a:t>, Remi </a:t>
            </a:r>
            <a:r>
              <a:rPr lang="en-US" sz="1200" b="0" i="0" dirty="0" err="1">
                <a:effectLst/>
                <a:latin typeface="+mj-lt"/>
              </a:rPr>
              <a:t>Coudroy</a:t>
            </a:r>
            <a:r>
              <a:rPr lang="en-US" sz="1200" b="0" i="0" dirty="0">
                <a:effectLst/>
                <a:latin typeface="+mj-lt"/>
              </a:rPr>
              <a:t>, Orla Smith, David A. Hall, Karen E. A. Burns &amp; Laurent </a:t>
            </a:r>
            <a:r>
              <a:rPr lang="en-US" sz="1200" b="0" i="0" dirty="0" err="1">
                <a:effectLst/>
                <a:latin typeface="+mj-lt"/>
              </a:rPr>
              <a:t>Brochard</a:t>
            </a:r>
            <a:r>
              <a:rPr lang="en-US" sz="1200" b="0" i="0" dirty="0">
                <a:effectLst/>
                <a:latin typeface="+mj-lt"/>
              </a:rPr>
              <a:t> (2021) One-Year Readmission Following Undifferentiated Acute Hypercapnic Respiratory Failure, COPD: Journal of Chronic Obstructive Pulmonary Disease, 18:6, 602-611</a:t>
            </a:r>
            <a:endParaRPr lang="en-US" sz="1200" dirty="0">
              <a:latin typeface="+mj-lt"/>
            </a:endParaRPr>
          </a:p>
        </p:txBody>
      </p:sp>
      <p:pic>
        <p:nvPicPr>
          <p:cNvPr id="11" name="Picture 10">
            <a:extLst>
              <a:ext uri="{FF2B5EF4-FFF2-40B4-BE49-F238E27FC236}">
                <a16:creationId xmlns:a16="http://schemas.microsoft.com/office/drawing/2014/main" id="{080588EB-1AD4-0E74-9CCC-DD5437C768B4}"/>
              </a:ext>
            </a:extLst>
          </p:cNvPr>
          <p:cNvPicPr>
            <a:picLocks noChangeAspect="1"/>
          </p:cNvPicPr>
          <p:nvPr/>
        </p:nvPicPr>
        <p:blipFill>
          <a:blip r:embed="rId5"/>
          <a:stretch>
            <a:fillRect/>
          </a:stretch>
        </p:blipFill>
        <p:spPr>
          <a:xfrm>
            <a:off x="8075936" y="1468663"/>
            <a:ext cx="3650155" cy="2846662"/>
          </a:xfrm>
          <a:prstGeom prst="rect">
            <a:avLst/>
          </a:prstGeom>
        </p:spPr>
      </p:pic>
      <p:sp>
        <p:nvSpPr>
          <p:cNvPr id="13" name="TextBox 12">
            <a:extLst>
              <a:ext uri="{FF2B5EF4-FFF2-40B4-BE49-F238E27FC236}">
                <a16:creationId xmlns:a16="http://schemas.microsoft.com/office/drawing/2014/main" id="{65457834-E7F4-76AB-D25F-BB69EDF6B640}"/>
              </a:ext>
            </a:extLst>
          </p:cNvPr>
          <p:cNvSpPr txBox="1"/>
          <p:nvPr/>
        </p:nvSpPr>
        <p:spPr>
          <a:xfrm>
            <a:off x="8356600" y="4406752"/>
            <a:ext cx="3577088" cy="1384995"/>
          </a:xfrm>
          <a:prstGeom prst="rect">
            <a:avLst/>
          </a:prstGeom>
          <a:noFill/>
        </p:spPr>
        <p:txBody>
          <a:bodyPr wrap="square">
            <a:spAutoFit/>
          </a:bodyPr>
          <a:lstStyle/>
          <a:p>
            <a:r>
              <a:rPr lang="en-US" sz="1400" dirty="0"/>
              <a:t>All patients with dyspnea or </a:t>
            </a:r>
            <a:r>
              <a:rPr lang="en-US" sz="1400" dirty="0" err="1"/>
              <a:t>pulm</a:t>
            </a:r>
            <a:r>
              <a:rPr lang="en-US" sz="1400" dirty="0"/>
              <a:t> disease admitted to hospital received capillary blood gas (some screening with VBG). Stratified by pH &gt; 7.35 or pH &lt; 7.35</a:t>
            </a:r>
          </a:p>
          <a:p>
            <a:r>
              <a:rPr lang="en-US" sz="1400" dirty="0"/>
              <a:t>Hospital specializing in lung disease (unclear referral pattern): </a:t>
            </a:r>
          </a:p>
        </p:txBody>
      </p:sp>
      <p:sp>
        <p:nvSpPr>
          <p:cNvPr id="15" name="TextBox 14">
            <a:extLst>
              <a:ext uri="{FF2B5EF4-FFF2-40B4-BE49-F238E27FC236}">
                <a16:creationId xmlns:a16="http://schemas.microsoft.com/office/drawing/2014/main" id="{49DA18FF-554B-B0C4-9D2C-BD977A6C704A}"/>
              </a:ext>
            </a:extLst>
          </p:cNvPr>
          <p:cNvSpPr txBox="1"/>
          <p:nvPr/>
        </p:nvSpPr>
        <p:spPr>
          <a:xfrm>
            <a:off x="8541845" y="5851623"/>
            <a:ext cx="3650155" cy="830997"/>
          </a:xfrm>
          <a:prstGeom prst="rect">
            <a:avLst/>
          </a:prstGeom>
          <a:noFill/>
        </p:spPr>
        <p:txBody>
          <a:bodyPr wrap="square">
            <a:spAutoFit/>
          </a:bodyPr>
          <a:lstStyle/>
          <a:p>
            <a:r>
              <a:rPr lang="en-US" sz="1200" dirty="0" err="1"/>
              <a:t>Vonderbank</a:t>
            </a:r>
            <a:r>
              <a:rPr lang="en-US" sz="1200" dirty="0"/>
              <a:t> S, </a:t>
            </a:r>
            <a:r>
              <a:rPr lang="en-US" sz="1200" dirty="0" err="1"/>
              <a:t>Gibis</a:t>
            </a:r>
            <a:r>
              <a:rPr lang="en-US" sz="1200" dirty="0"/>
              <a:t> N, Schulz A, Boyko M, </a:t>
            </a:r>
            <a:r>
              <a:rPr lang="en-US" sz="1200" dirty="0" err="1"/>
              <a:t>Erbuth</a:t>
            </a:r>
            <a:r>
              <a:rPr lang="en-US" sz="1200" dirty="0"/>
              <a:t> A, </a:t>
            </a:r>
            <a:r>
              <a:rPr lang="en-US" sz="1200" dirty="0" err="1"/>
              <a:t>Gürleyen</a:t>
            </a:r>
            <a:r>
              <a:rPr lang="en-US" sz="1200" dirty="0"/>
              <a:t> H, Bastian A. Hypercapnia at Hospital Admission as a Predictor of Mortality. Open access emergency medicine : OAEM 2020; 12: 173-180.</a:t>
            </a:r>
          </a:p>
        </p:txBody>
      </p:sp>
    </p:spTree>
    <p:extLst>
      <p:ext uri="{BB962C8B-B14F-4D97-AF65-F5344CB8AC3E}">
        <p14:creationId xmlns:p14="http://schemas.microsoft.com/office/powerpoint/2010/main" val="2955819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A64F9-761F-5A0B-9D3B-F8B69521358E}"/>
              </a:ext>
            </a:extLst>
          </p:cNvPr>
          <p:cNvSpPr>
            <a:spLocks noGrp="1"/>
          </p:cNvSpPr>
          <p:nvPr>
            <p:ph type="title"/>
          </p:nvPr>
        </p:nvSpPr>
        <p:spPr/>
        <p:txBody>
          <a:bodyPr/>
          <a:lstStyle/>
          <a:p>
            <a:pPr algn="ctr"/>
            <a:r>
              <a:rPr lang="en-US" dirty="0"/>
              <a:t>Who gets on NIV?</a:t>
            </a:r>
          </a:p>
        </p:txBody>
      </p:sp>
      <p:pic>
        <p:nvPicPr>
          <p:cNvPr id="4" name="Picture 3" descr="Chart, bar chart&#10;&#10;Description automatically generated">
            <a:extLst>
              <a:ext uri="{FF2B5EF4-FFF2-40B4-BE49-F238E27FC236}">
                <a16:creationId xmlns:a16="http://schemas.microsoft.com/office/drawing/2014/main" id="{1F2A40BC-6420-9D37-5C0C-BE8F27E01A5A}"/>
              </a:ext>
            </a:extLst>
          </p:cNvPr>
          <p:cNvPicPr>
            <a:picLocks noChangeAspect="1"/>
          </p:cNvPicPr>
          <p:nvPr/>
        </p:nvPicPr>
        <p:blipFill>
          <a:blip r:embed="rId3"/>
          <a:stretch>
            <a:fillRect/>
          </a:stretch>
        </p:blipFill>
        <p:spPr>
          <a:xfrm>
            <a:off x="318175" y="2982134"/>
            <a:ext cx="3218660" cy="3761566"/>
          </a:xfrm>
          <a:prstGeom prst="rect">
            <a:avLst/>
          </a:prstGeom>
        </p:spPr>
      </p:pic>
      <p:pic>
        <p:nvPicPr>
          <p:cNvPr id="6" name="Picture 5">
            <a:extLst>
              <a:ext uri="{FF2B5EF4-FFF2-40B4-BE49-F238E27FC236}">
                <a16:creationId xmlns:a16="http://schemas.microsoft.com/office/drawing/2014/main" id="{797CA7B3-94D8-C9ED-8CB3-0E783C123F66}"/>
              </a:ext>
            </a:extLst>
          </p:cNvPr>
          <p:cNvPicPr>
            <a:picLocks noChangeAspect="1"/>
          </p:cNvPicPr>
          <p:nvPr/>
        </p:nvPicPr>
        <p:blipFill>
          <a:blip r:embed="rId4"/>
          <a:stretch>
            <a:fillRect/>
          </a:stretch>
        </p:blipFill>
        <p:spPr>
          <a:xfrm>
            <a:off x="219134" y="1536087"/>
            <a:ext cx="3736624" cy="1524613"/>
          </a:xfrm>
          <a:prstGeom prst="rect">
            <a:avLst/>
          </a:prstGeom>
        </p:spPr>
      </p:pic>
      <p:sp>
        <p:nvSpPr>
          <p:cNvPr id="7" name="TextBox 6">
            <a:extLst>
              <a:ext uri="{FF2B5EF4-FFF2-40B4-BE49-F238E27FC236}">
                <a16:creationId xmlns:a16="http://schemas.microsoft.com/office/drawing/2014/main" id="{2622DCB2-9501-2889-7CA1-01D2FB9FAFB8}"/>
              </a:ext>
            </a:extLst>
          </p:cNvPr>
          <p:cNvSpPr txBox="1"/>
          <p:nvPr/>
        </p:nvSpPr>
        <p:spPr>
          <a:xfrm>
            <a:off x="3994092" y="1668264"/>
            <a:ext cx="3004918" cy="923330"/>
          </a:xfrm>
          <a:prstGeom prst="rect">
            <a:avLst/>
          </a:prstGeom>
          <a:noFill/>
        </p:spPr>
        <p:txBody>
          <a:bodyPr wrap="square" rtlCol="0">
            <a:spAutoFit/>
          </a:bodyPr>
          <a:lstStyle/>
          <a:p>
            <a:r>
              <a:rPr lang="en-US" dirty="0"/>
              <a:t>Registry of all patients: Lake Geneva area</a:t>
            </a:r>
          </a:p>
          <a:p>
            <a:r>
              <a:rPr lang="en-US" dirty="0"/>
              <a:t>2.5x increase from 2000</a:t>
            </a:r>
            <a:r>
              <a:rPr lang="en-US" dirty="0">
                <a:sym typeface="Wingdings" pitchFamily="2" charset="2"/>
              </a:rPr>
              <a:t> ‘18</a:t>
            </a:r>
            <a:endParaRPr lang="en-US" dirty="0"/>
          </a:p>
        </p:txBody>
      </p:sp>
      <p:sp>
        <p:nvSpPr>
          <p:cNvPr id="8" name="TextBox 7">
            <a:extLst>
              <a:ext uri="{FF2B5EF4-FFF2-40B4-BE49-F238E27FC236}">
                <a16:creationId xmlns:a16="http://schemas.microsoft.com/office/drawing/2014/main" id="{BC7B362D-0400-0DA7-9C9D-ECB0365180F4}"/>
              </a:ext>
            </a:extLst>
          </p:cNvPr>
          <p:cNvSpPr txBox="1"/>
          <p:nvPr/>
        </p:nvSpPr>
        <p:spPr>
          <a:xfrm>
            <a:off x="1758721" y="3405530"/>
            <a:ext cx="844780" cy="523220"/>
          </a:xfrm>
          <a:prstGeom prst="rect">
            <a:avLst/>
          </a:prstGeom>
          <a:noFill/>
        </p:spPr>
        <p:txBody>
          <a:bodyPr wrap="square" rtlCol="0">
            <a:spAutoFit/>
          </a:bodyPr>
          <a:lstStyle/>
          <a:p>
            <a:r>
              <a:rPr lang="en-US" sz="1400" dirty="0"/>
              <a:t>Includes </a:t>
            </a:r>
          </a:p>
          <a:p>
            <a:r>
              <a:rPr lang="en-US" sz="1400" dirty="0"/>
              <a:t>OVS</a:t>
            </a:r>
          </a:p>
        </p:txBody>
      </p:sp>
      <p:pic>
        <p:nvPicPr>
          <p:cNvPr id="9" name="Picture 8">
            <a:extLst>
              <a:ext uri="{FF2B5EF4-FFF2-40B4-BE49-F238E27FC236}">
                <a16:creationId xmlns:a16="http://schemas.microsoft.com/office/drawing/2014/main" id="{57635738-E295-8A66-1554-2801930C83AD}"/>
              </a:ext>
            </a:extLst>
          </p:cNvPr>
          <p:cNvPicPr>
            <a:picLocks noChangeAspect="1"/>
          </p:cNvPicPr>
          <p:nvPr/>
        </p:nvPicPr>
        <p:blipFill>
          <a:blip r:embed="rId5"/>
          <a:stretch>
            <a:fillRect/>
          </a:stretch>
        </p:blipFill>
        <p:spPr>
          <a:xfrm>
            <a:off x="4061619" y="4368800"/>
            <a:ext cx="8074657" cy="2374899"/>
          </a:xfrm>
          <a:prstGeom prst="rect">
            <a:avLst/>
          </a:prstGeom>
        </p:spPr>
      </p:pic>
      <p:pic>
        <p:nvPicPr>
          <p:cNvPr id="11" name="Picture 10">
            <a:extLst>
              <a:ext uri="{FF2B5EF4-FFF2-40B4-BE49-F238E27FC236}">
                <a16:creationId xmlns:a16="http://schemas.microsoft.com/office/drawing/2014/main" id="{C2BDAA15-67FA-EC9E-12DB-3464307D5A48}"/>
              </a:ext>
            </a:extLst>
          </p:cNvPr>
          <p:cNvPicPr>
            <a:picLocks noChangeAspect="1"/>
          </p:cNvPicPr>
          <p:nvPr/>
        </p:nvPicPr>
        <p:blipFill>
          <a:blip r:embed="rId6"/>
          <a:stretch>
            <a:fillRect/>
          </a:stretch>
        </p:blipFill>
        <p:spPr>
          <a:xfrm>
            <a:off x="4447539" y="2772091"/>
            <a:ext cx="7270456" cy="1313818"/>
          </a:xfrm>
          <a:prstGeom prst="rect">
            <a:avLst/>
          </a:prstGeom>
        </p:spPr>
      </p:pic>
      <p:sp>
        <p:nvSpPr>
          <p:cNvPr id="12" name="TextBox 11">
            <a:extLst>
              <a:ext uri="{FF2B5EF4-FFF2-40B4-BE49-F238E27FC236}">
                <a16:creationId xmlns:a16="http://schemas.microsoft.com/office/drawing/2014/main" id="{473DD9F0-6DD4-B583-B971-93623095C968}"/>
              </a:ext>
            </a:extLst>
          </p:cNvPr>
          <p:cNvSpPr txBox="1"/>
          <p:nvPr/>
        </p:nvSpPr>
        <p:spPr>
          <a:xfrm>
            <a:off x="8236244" y="2243765"/>
            <a:ext cx="4584700" cy="369332"/>
          </a:xfrm>
          <a:prstGeom prst="rect">
            <a:avLst/>
          </a:prstGeom>
          <a:noFill/>
        </p:spPr>
        <p:txBody>
          <a:bodyPr wrap="square" rtlCol="0">
            <a:spAutoFit/>
          </a:bodyPr>
          <a:lstStyle/>
          <a:p>
            <a:r>
              <a:rPr lang="en-US" dirty="0"/>
              <a:t>Victoria, AUS &amp; British Colombia, CA. </a:t>
            </a:r>
          </a:p>
        </p:txBody>
      </p:sp>
      <p:sp>
        <p:nvSpPr>
          <p:cNvPr id="13" name="Frame 12">
            <a:extLst>
              <a:ext uri="{FF2B5EF4-FFF2-40B4-BE49-F238E27FC236}">
                <a16:creationId xmlns:a16="http://schemas.microsoft.com/office/drawing/2014/main" id="{7483FFA8-25C2-4DEA-63E2-440668BADC31}"/>
              </a:ext>
            </a:extLst>
          </p:cNvPr>
          <p:cNvSpPr/>
          <p:nvPr/>
        </p:nvSpPr>
        <p:spPr>
          <a:xfrm>
            <a:off x="9906623" y="4921877"/>
            <a:ext cx="2081554" cy="524852"/>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2FB17F06-BC9C-2F92-8FFC-AE9BA9DABEEA}"/>
              </a:ext>
            </a:extLst>
          </p:cNvPr>
          <p:cNvSpPr/>
          <p:nvPr/>
        </p:nvSpPr>
        <p:spPr>
          <a:xfrm>
            <a:off x="5587999" y="5729620"/>
            <a:ext cx="6400177" cy="219886"/>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D9B589D7-61B9-2698-4FC5-96C68A884E1B}"/>
              </a:ext>
            </a:extLst>
          </p:cNvPr>
          <p:cNvSpPr/>
          <p:nvPr/>
        </p:nvSpPr>
        <p:spPr>
          <a:xfrm>
            <a:off x="5603239" y="6284356"/>
            <a:ext cx="6400177" cy="219886"/>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7007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C9FF-056B-BD72-7068-DB15EE949341}"/>
              </a:ext>
            </a:extLst>
          </p:cNvPr>
          <p:cNvSpPr>
            <a:spLocks noGrp="1"/>
          </p:cNvSpPr>
          <p:nvPr>
            <p:ph type="title"/>
          </p:nvPr>
        </p:nvSpPr>
        <p:spPr/>
        <p:txBody>
          <a:bodyPr/>
          <a:lstStyle/>
          <a:p>
            <a:r>
              <a:rPr lang="en-US" dirty="0"/>
              <a:t>What does it matter? </a:t>
            </a:r>
          </a:p>
        </p:txBody>
      </p:sp>
      <p:pic>
        <p:nvPicPr>
          <p:cNvPr id="4" name="Picture 3">
            <a:extLst>
              <a:ext uri="{FF2B5EF4-FFF2-40B4-BE49-F238E27FC236}">
                <a16:creationId xmlns:a16="http://schemas.microsoft.com/office/drawing/2014/main" id="{41E9F5E6-ABCD-099F-8DB5-5578708A1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8663"/>
            <a:ext cx="3898900" cy="3201042"/>
          </a:xfrm>
          <a:prstGeom prst="rect">
            <a:avLst/>
          </a:prstGeom>
        </p:spPr>
      </p:pic>
      <p:sp>
        <p:nvSpPr>
          <p:cNvPr id="5" name="Content Placeholder 2">
            <a:extLst>
              <a:ext uri="{FF2B5EF4-FFF2-40B4-BE49-F238E27FC236}">
                <a16:creationId xmlns:a16="http://schemas.microsoft.com/office/drawing/2014/main" id="{82F3902C-F043-F8FA-FB09-BEA1F6864E81}"/>
              </a:ext>
            </a:extLst>
          </p:cNvPr>
          <p:cNvSpPr>
            <a:spLocks noGrp="1"/>
          </p:cNvSpPr>
          <p:nvPr>
            <p:ph idx="1"/>
          </p:nvPr>
        </p:nvSpPr>
        <p:spPr>
          <a:xfrm>
            <a:off x="97958" y="4712390"/>
            <a:ext cx="3577088" cy="1986698"/>
          </a:xfrm>
        </p:spPr>
        <p:txBody>
          <a:bodyPr>
            <a:normAutofit lnSpcReduction="10000"/>
          </a:bodyPr>
          <a:lstStyle/>
          <a:p>
            <a:pPr marL="0" indent="0">
              <a:buNone/>
            </a:pPr>
            <a:r>
              <a:rPr lang="en-US" sz="1400" dirty="0">
                <a:latin typeface="Calibri" panose="020F0502020204030204" pitchFamily="34" charset="0"/>
                <a:cs typeface="Calibri" panose="020F0502020204030204" pitchFamily="34" charset="0"/>
              </a:rPr>
              <a:t>Only evaluated in-hospital outcomes</a:t>
            </a: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Chung Y, Garden FL, Marks GB, </a:t>
            </a:r>
            <a:r>
              <a:rPr lang="en-US" sz="1400" dirty="0" err="1">
                <a:latin typeface="Calibri" panose="020F0502020204030204" pitchFamily="34" charset="0"/>
                <a:cs typeface="Calibri" panose="020F0502020204030204" pitchFamily="34" charset="0"/>
              </a:rPr>
              <a:t>Vedam</a:t>
            </a:r>
            <a:r>
              <a:rPr lang="en-US" sz="1400" dirty="0">
                <a:latin typeface="Calibri" panose="020F0502020204030204" pitchFamily="34" charset="0"/>
                <a:cs typeface="Calibri" panose="020F0502020204030204" pitchFamily="34" charset="0"/>
              </a:rPr>
              <a:t> H. Causes of hypercapnic respiratory failure and associated in-hospital mortality. Respirology. 2022</a:t>
            </a:r>
            <a:endParaRPr lang="en-US" sz="1400" dirty="0"/>
          </a:p>
        </p:txBody>
      </p:sp>
      <p:pic>
        <p:nvPicPr>
          <p:cNvPr id="6" name="Picture 5">
            <a:extLst>
              <a:ext uri="{FF2B5EF4-FFF2-40B4-BE49-F238E27FC236}">
                <a16:creationId xmlns:a16="http://schemas.microsoft.com/office/drawing/2014/main" id="{E4005C60-2E12-0736-47C7-12EAD6DF2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8900" y="1385050"/>
            <a:ext cx="4135888" cy="3021702"/>
          </a:xfrm>
          <a:prstGeom prst="rect">
            <a:avLst/>
          </a:prstGeom>
        </p:spPr>
      </p:pic>
      <p:sp>
        <p:nvSpPr>
          <p:cNvPr id="10" name="TextBox 9">
            <a:extLst>
              <a:ext uri="{FF2B5EF4-FFF2-40B4-BE49-F238E27FC236}">
                <a16:creationId xmlns:a16="http://schemas.microsoft.com/office/drawing/2014/main" id="{F5DE38AC-238F-EF22-2684-FF125D3E2E6F}"/>
              </a:ext>
            </a:extLst>
          </p:cNvPr>
          <p:cNvSpPr txBox="1"/>
          <p:nvPr/>
        </p:nvSpPr>
        <p:spPr>
          <a:xfrm>
            <a:off x="3898900" y="5818367"/>
            <a:ext cx="4457700" cy="1015663"/>
          </a:xfrm>
          <a:prstGeom prst="rect">
            <a:avLst/>
          </a:prstGeom>
          <a:noFill/>
        </p:spPr>
        <p:txBody>
          <a:bodyPr wrap="square">
            <a:spAutoFit/>
          </a:bodyPr>
          <a:lstStyle/>
          <a:p>
            <a:r>
              <a:rPr lang="en-US" sz="1200" b="0" i="0" dirty="0">
                <a:effectLst/>
                <a:latin typeface="+mj-lt"/>
              </a:rPr>
              <a:t>Giulia </a:t>
            </a:r>
            <a:r>
              <a:rPr lang="en-US" sz="1200" b="0" i="0" dirty="0" err="1">
                <a:effectLst/>
                <a:latin typeface="+mj-lt"/>
              </a:rPr>
              <a:t>Cavalot</a:t>
            </a:r>
            <a:r>
              <a:rPr lang="en-US" sz="1200" b="0" i="0" dirty="0">
                <a:effectLst/>
                <a:latin typeface="+mj-lt"/>
              </a:rPr>
              <a:t>, Vera </a:t>
            </a:r>
            <a:r>
              <a:rPr lang="en-US" sz="1200" b="0" i="0" dirty="0" err="1">
                <a:effectLst/>
                <a:latin typeface="+mj-lt"/>
              </a:rPr>
              <a:t>Dounaevskaia</a:t>
            </a:r>
            <a:r>
              <a:rPr lang="en-US" sz="1200" b="0" i="0" dirty="0">
                <a:effectLst/>
                <a:latin typeface="+mj-lt"/>
              </a:rPr>
              <a:t>, Fernando Vieira, Thomas </a:t>
            </a:r>
            <a:r>
              <a:rPr lang="en-US" sz="1200" b="0" i="0" dirty="0" err="1">
                <a:effectLst/>
                <a:latin typeface="+mj-lt"/>
              </a:rPr>
              <a:t>Piraino</a:t>
            </a:r>
            <a:r>
              <a:rPr lang="en-US" sz="1200" b="0" i="0" dirty="0">
                <a:effectLst/>
                <a:latin typeface="+mj-lt"/>
              </a:rPr>
              <a:t>, Remi </a:t>
            </a:r>
            <a:r>
              <a:rPr lang="en-US" sz="1200" b="0" i="0" dirty="0" err="1">
                <a:effectLst/>
                <a:latin typeface="+mj-lt"/>
              </a:rPr>
              <a:t>Coudroy</a:t>
            </a:r>
            <a:r>
              <a:rPr lang="en-US" sz="1200" b="0" i="0" dirty="0">
                <a:effectLst/>
                <a:latin typeface="+mj-lt"/>
              </a:rPr>
              <a:t>, Orla Smith, David A. Hall, Karen E. A. Burns &amp; Laurent </a:t>
            </a:r>
            <a:r>
              <a:rPr lang="en-US" sz="1200" b="0" i="0" dirty="0" err="1">
                <a:effectLst/>
                <a:latin typeface="+mj-lt"/>
              </a:rPr>
              <a:t>Brochard</a:t>
            </a:r>
            <a:r>
              <a:rPr lang="en-US" sz="1200" b="0" i="0" dirty="0">
                <a:effectLst/>
                <a:latin typeface="+mj-lt"/>
              </a:rPr>
              <a:t> (2021) One-Year Readmission Following Undifferentiated Acute Hypercapnic Respiratory Failure, COPD: Journal of Chronic Obstructive Pulmonary Disease, 18:6, 602-611</a:t>
            </a:r>
            <a:endParaRPr lang="en-US" sz="1200" dirty="0">
              <a:latin typeface="+mj-lt"/>
            </a:endParaRPr>
          </a:p>
        </p:txBody>
      </p:sp>
      <p:pic>
        <p:nvPicPr>
          <p:cNvPr id="11" name="Picture 10">
            <a:extLst>
              <a:ext uri="{FF2B5EF4-FFF2-40B4-BE49-F238E27FC236}">
                <a16:creationId xmlns:a16="http://schemas.microsoft.com/office/drawing/2014/main" id="{080588EB-1AD4-0E74-9CCC-DD5437C768B4}"/>
              </a:ext>
            </a:extLst>
          </p:cNvPr>
          <p:cNvPicPr>
            <a:picLocks noChangeAspect="1"/>
          </p:cNvPicPr>
          <p:nvPr/>
        </p:nvPicPr>
        <p:blipFill>
          <a:blip r:embed="rId5"/>
          <a:stretch>
            <a:fillRect/>
          </a:stretch>
        </p:blipFill>
        <p:spPr>
          <a:xfrm>
            <a:off x="8075936" y="1468663"/>
            <a:ext cx="3650155" cy="2846662"/>
          </a:xfrm>
          <a:prstGeom prst="rect">
            <a:avLst/>
          </a:prstGeom>
        </p:spPr>
      </p:pic>
      <p:sp>
        <p:nvSpPr>
          <p:cNvPr id="13" name="TextBox 12">
            <a:extLst>
              <a:ext uri="{FF2B5EF4-FFF2-40B4-BE49-F238E27FC236}">
                <a16:creationId xmlns:a16="http://schemas.microsoft.com/office/drawing/2014/main" id="{65457834-E7F4-76AB-D25F-BB69EDF6B640}"/>
              </a:ext>
            </a:extLst>
          </p:cNvPr>
          <p:cNvSpPr txBox="1"/>
          <p:nvPr/>
        </p:nvSpPr>
        <p:spPr>
          <a:xfrm>
            <a:off x="8356600" y="4406752"/>
            <a:ext cx="3577088" cy="400110"/>
          </a:xfrm>
          <a:prstGeom prst="rect">
            <a:avLst/>
          </a:prstGeom>
          <a:noFill/>
        </p:spPr>
        <p:txBody>
          <a:bodyPr wrap="square">
            <a:spAutoFit/>
          </a:bodyPr>
          <a:lstStyle/>
          <a:p>
            <a:r>
              <a:rPr lang="en-US" sz="2000" dirty="0"/>
              <a:t>32% 1yr mortality.</a:t>
            </a:r>
            <a:endParaRPr lang="en-US" sz="1400" dirty="0"/>
          </a:p>
        </p:txBody>
      </p:sp>
      <p:sp>
        <p:nvSpPr>
          <p:cNvPr id="15" name="TextBox 14">
            <a:extLst>
              <a:ext uri="{FF2B5EF4-FFF2-40B4-BE49-F238E27FC236}">
                <a16:creationId xmlns:a16="http://schemas.microsoft.com/office/drawing/2014/main" id="{49DA18FF-554B-B0C4-9D2C-BD977A6C704A}"/>
              </a:ext>
            </a:extLst>
          </p:cNvPr>
          <p:cNvSpPr txBox="1"/>
          <p:nvPr/>
        </p:nvSpPr>
        <p:spPr>
          <a:xfrm>
            <a:off x="8541845" y="5851623"/>
            <a:ext cx="3650155" cy="830997"/>
          </a:xfrm>
          <a:prstGeom prst="rect">
            <a:avLst/>
          </a:prstGeom>
          <a:noFill/>
        </p:spPr>
        <p:txBody>
          <a:bodyPr wrap="square">
            <a:spAutoFit/>
          </a:bodyPr>
          <a:lstStyle/>
          <a:p>
            <a:r>
              <a:rPr lang="en-US" sz="1200" dirty="0" err="1"/>
              <a:t>Vonderbank</a:t>
            </a:r>
            <a:r>
              <a:rPr lang="en-US" sz="1200" dirty="0"/>
              <a:t> S, </a:t>
            </a:r>
            <a:r>
              <a:rPr lang="en-US" sz="1200" dirty="0" err="1"/>
              <a:t>Gibis</a:t>
            </a:r>
            <a:r>
              <a:rPr lang="en-US" sz="1200" dirty="0"/>
              <a:t> N, Schulz A, Boyko M, </a:t>
            </a:r>
            <a:r>
              <a:rPr lang="en-US" sz="1200" dirty="0" err="1"/>
              <a:t>Erbuth</a:t>
            </a:r>
            <a:r>
              <a:rPr lang="en-US" sz="1200" dirty="0"/>
              <a:t> A, </a:t>
            </a:r>
            <a:r>
              <a:rPr lang="en-US" sz="1200" dirty="0" err="1"/>
              <a:t>Gürleyen</a:t>
            </a:r>
            <a:r>
              <a:rPr lang="en-US" sz="1200" dirty="0"/>
              <a:t> H, Bastian A. Hypercapnia at Hospital Admission as a Predictor of Mortality. Open access emergency medicine : OAEM 2020; 12: 173-180.</a:t>
            </a:r>
          </a:p>
        </p:txBody>
      </p:sp>
      <p:pic>
        <p:nvPicPr>
          <p:cNvPr id="3" name="Picture 2">
            <a:extLst>
              <a:ext uri="{FF2B5EF4-FFF2-40B4-BE49-F238E27FC236}">
                <a16:creationId xmlns:a16="http://schemas.microsoft.com/office/drawing/2014/main" id="{AE7243CB-57A2-7A46-6296-02F296FBEE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4102" y="4775568"/>
            <a:ext cx="2289586" cy="1169036"/>
          </a:xfrm>
          <a:prstGeom prst="rect">
            <a:avLst/>
          </a:prstGeom>
        </p:spPr>
      </p:pic>
      <p:sp>
        <p:nvSpPr>
          <p:cNvPr id="9" name="TextBox 8">
            <a:extLst>
              <a:ext uri="{FF2B5EF4-FFF2-40B4-BE49-F238E27FC236}">
                <a16:creationId xmlns:a16="http://schemas.microsoft.com/office/drawing/2014/main" id="{F8552EE7-DE33-FCCD-F795-1439298D7790}"/>
              </a:ext>
            </a:extLst>
          </p:cNvPr>
          <p:cNvSpPr txBox="1"/>
          <p:nvPr/>
        </p:nvSpPr>
        <p:spPr>
          <a:xfrm>
            <a:off x="4049144" y="4634008"/>
            <a:ext cx="3898900" cy="923330"/>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At one year, 150 patients (70.8%) were readmitted and 19 (9%) had died.</a:t>
            </a:r>
            <a:endParaRPr lang="en-US" dirty="0"/>
          </a:p>
        </p:txBody>
      </p:sp>
    </p:spTree>
    <p:extLst>
      <p:ext uri="{BB962C8B-B14F-4D97-AF65-F5344CB8AC3E}">
        <p14:creationId xmlns:p14="http://schemas.microsoft.com/office/powerpoint/2010/main" val="2048848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80EE1-8A92-7C6F-76F5-D57061F1C2C9}"/>
              </a:ext>
            </a:extLst>
          </p:cNvPr>
          <p:cNvPicPr>
            <a:picLocks noChangeAspect="1"/>
          </p:cNvPicPr>
          <p:nvPr/>
        </p:nvPicPr>
        <p:blipFill>
          <a:blip r:embed="rId3"/>
          <a:stretch>
            <a:fillRect/>
          </a:stretch>
        </p:blipFill>
        <p:spPr>
          <a:xfrm>
            <a:off x="39932" y="891598"/>
            <a:ext cx="4976567" cy="1839953"/>
          </a:xfrm>
          <a:prstGeom prst="rect">
            <a:avLst/>
          </a:prstGeom>
        </p:spPr>
      </p:pic>
      <p:sp>
        <p:nvSpPr>
          <p:cNvPr id="8" name="Content Placeholder 2">
            <a:extLst>
              <a:ext uri="{FF2B5EF4-FFF2-40B4-BE49-F238E27FC236}">
                <a16:creationId xmlns:a16="http://schemas.microsoft.com/office/drawing/2014/main" id="{AAE9508F-FBB0-D20A-FB90-D17333736B19}"/>
              </a:ext>
            </a:extLst>
          </p:cNvPr>
          <p:cNvSpPr>
            <a:spLocks noGrp="1"/>
          </p:cNvSpPr>
          <p:nvPr>
            <p:ph idx="1"/>
          </p:nvPr>
        </p:nvSpPr>
        <p:spPr>
          <a:xfrm>
            <a:off x="838201" y="4729511"/>
            <a:ext cx="5257800" cy="2061262"/>
          </a:xfrm>
        </p:spPr>
        <p:txBody>
          <a:bodyPr>
            <a:normAutofit/>
          </a:bodyPr>
          <a:lstStyle/>
          <a:p>
            <a:pPr marL="0" indent="0">
              <a:buNone/>
            </a:pPr>
            <a:r>
              <a:rPr lang="en-US" dirty="0"/>
              <a:t> </a:t>
            </a:r>
          </a:p>
          <a:p>
            <a:pPr marL="457200" lvl="1" indent="0">
              <a:buNone/>
            </a:pPr>
            <a:endParaRPr lang="en-US" dirty="0"/>
          </a:p>
          <a:p>
            <a:pPr marL="457200" lvl="1" indent="0">
              <a:buNone/>
            </a:pPr>
            <a:endParaRPr lang="en-US" dirty="0"/>
          </a:p>
        </p:txBody>
      </p:sp>
      <p:sp>
        <p:nvSpPr>
          <p:cNvPr id="14" name="Content Placeholder 2">
            <a:extLst>
              <a:ext uri="{FF2B5EF4-FFF2-40B4-BE49-F238E27FC236}">
                <a16:creationId xmlns:a16="http://schemas.microsoft.com/office/drawing/2014/main" id="{880A21C5-477A-87F5-B12C-E38C2DAF5220}"/>
              </a:ext>
            </a:extLst>
          </p:cNvPr>
          <p:cNvSpPr txBox="1">
            <a:spLocks/>
          </p:cNvSpPr>
          <p:nvPr/>
        </p:nvSpPr>
        <p:spPr>
          <a:xfrm>
            <a:off x="5214621" y="5962797"/>
            <a:ext cx="6589468" cy="827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t>↑ with PVD, active smoking, ILD and Bronchiectasis</a:t>
            </a:r>
          </a:p>
          <a:p>
            <a:pPr lvl="1"/>
            <a:r>
              <a:rPr lang="en-US" sz="1800" dirty="0"/>
              <a:t>increased with compensation (bicarb 40-49 vs 20-29)</a:t>
            </a:r>
          </a:p>
          <a:p>
            <a:pPr marL="0" indent="0">
              <a:lnSpc>
                <a:spcPct val="100000"/>
              </a:lnSpc>
              <a:buNone/>
            </a:pPr>
            <a:endParaRPr lang="en-US" sz="1400" dirty="0"/>
          </a:p>
        </p:txBody>
      </p:sp>
      <p:sp>
        <p:nvSpPr>
          <p:cNvPr id="21" name="Title 1">
            <a:extLst>
              <a:ext uri="{FF2B5EF4-FFF2-40B4-BE49-F238E27FC236}">
                <a16:creationId xmlns:a16="http://schemas.microsoft.com/office/drawing/2014/main" id="{5B6BF255-8626-C9B3-26B3-C9CE69EAEC43}"/>
              </a:ext>
            </a:extLst>
          </p:cNvPr>
          <p:cNvSpPr>
            <a:spLocks noGrp="1"/>
          </p:cNvSpPr>
          <p:nvPr>
            <p:ph type="title"/>
          </p:nvPr>
        </p:nvSpPr>
        <p:spPr>
          <a:xfrm>
            <a:off x="838200" y="196683"/>
            <a:ext cx="10515600" cy="669591"/>
          </a:xfrm>
        </p:spPr>
        <p:txBody>
          <a:bodyPr>
            <a:normAutofit/>
          </a:bodyPr>
          <a:lstStyle/>
          <a:p>
            <a:pPr algn="ctr"/>
            <a:r>
              <a:rPr lang="en-US" sz="2000" dirty="0"/>
              <a:t>Admissions with hypercapnia indicate high risk of morbidity; may be driven by treatable conditions</a:t>
            </a:r>
          </a:p>
        </p:txBody>
      </p:sp>
      <p:pic>
        <p:nvPicPr>
          <p:cNvPr id="2" name="Picture 1" descr="Chart, line chart&#10;&#10;Description automatically generated">
            <a:extLst>
              <a:ext uri="{FF2B5EF4-FFF2-40B4-BE49-F238E27FC236}">
                <a16:creationId xmlns:a16="http://schemas.microsoft.com/office/drawing/2014/main" id="{68603C9E-80A3-6952-387E-65413EEDE3AB}"/>
              </a:ext>
            </a:extLst>
          </p:cNvPr>
          <p:cNvPicPr>
            <a:picLocks noChangeAspect="1"/>
          </p:cNvPicPr>
          <p:nvPr/>
        </p:nvPicPr>
        <p:blipFill>
          <a:blip r:embed="rId4"/>
          <a:stretch>
            <a:fillRect/>
          </a:stretch>
        </p:blipFill>
        <p:spPr>
          <a:xfrm>
            <a:off x="4579303" y="994027"/>
            <a:ext cx="7612697" cy="4766115"/>
          </a:xfrm>
          <a:prstGeom prst="rect">
            <a:avLst/>
          </a:prstGeom>
        </p:spPr>
      </p:pic>
      <p:grpSp>
        <p:nvGrpSpPr>
          <p:cNvPr id="4" name="Group 3">
            <a:extLst>
              <a:ext uri="{FF2B5EF4-FFF2-40B4-BE49-F238E27FC236}">
                <a16:creationId xmlns:a16="http://schemas.microsoft.com/office/drawing/2014/main" id="{BE6C1A2A-0ED5-377F-7BE4-C354ED533E3D}"/>
              </a:ext>
            </a:extLst>
          </p:cNvPr>
          <p:cNvGrpSpPr/>
          <p:nvPr/>
        </p:nvGrpSpPr>
        <p:grpSpPr>
          <a:xfrm>
            <a:off x="387911" y="3319811"/>
            <a:ext cx="4229100" cy="2819400"/>
            <a:chOff x="1144120" y="3310218"/>
            <a:chExt cx="4229100" cy="2819400"/>
          </a:xfrm>
        </p:grpSpPr>
        <p:pic>
          <p:nvPicPr>
            <p:cNvPr id="6" name="Picture 5">
              <a:extLst>
                <a:ext uri="{FF2B5EF4-FFF2-40B4-BE49-F238E27FC236}">
                  <a16:creationId xmlns:a16="http://schemas.microsoft.com/office/drawing/2014/main" id="{4A70133A-0337-3CD3-8DDD-A21D8D17D514}"/>
                </a:ext>
              </a:extLst>
            </p:cNvPr>
            <p:cNvPicPr>
              <a:picLocks noChangeAspect="1"/>
            </p:cNvPicPr>
            <p:nvPr/>
          </p:nvPicPr>
          <p:blipFill>
            <a:blip r:embed="rId5"/>
            <a:stretch>
              <a:fillRect/>
            </a:stretch>
          </p:blipFill>
          <p:spPr>
            <a:xfrm>
              <a:off x="1144120" y="3310218"/>
              <a:ext cx="4229100" cy="2819400"/>
            </a:xfrm>
            <a:prstGeom prst="rect">
              <a:avLst/>
            </a:prstGeom>
          </p:spPr>
        </p:pic>
        <p:sp>
          <p:nvSpPr>
            <p:cNvPr id="7" name="Frame 6">
              <a:extLst>
                <a:ext uri="{FF2B5EF4-FFF2-40B4-BE49-F238E27FC236}">
                  <a16:creationId xmlns:a16="http://schemas.microsoft.com/office/drawing/2014/main" id="{15F053BA-9EA8-695B-E9A0-A94175EF9DB4}"/>
                </a:ext>
              </a:extLst>
            </p:cNvPr>
            <p:cNvSpPr/>
            <p:nvPr/>
          </p:nvSpPr>
          <p:spPr>
            <a:xfrm>
              <a:off x="1144120" y="3310219"/>
              <a:ext cx="4229100" cy="715682"/>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ame 9">
              <a:extLst>
                <a:ext uri="{FF2B5EF4-FFF2-40B4-BE49-F238E27FC236}">
                  <a16:creationId xmlns:a16="http://schemas.microsoft.com/office/drawing/2014/main" id="{B639FA8A-4FD0-7CF7-C350-3FD70A39758D}"/>
                </a:ext>
              </a:extLst>
            </p:cNvPr>
            <p:cNvSpPr/>
            <p:nvPr/>
          </p:nvSpPr>
          <p:spPr>
            <a:xfrm>
              <a:off x="1144120" y="4808818"/>
              <a:ext cx="4229100" cy="893481"/>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669508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30291-DAC6-6345-AC83-7ABC64160449}"/>
              </a:ext>
            </a:extLst>
          </p:cNvPr>
          <p:cNvPicPr>
            <a:picLocks noChangeAspect="1"/>
          </p:cNvPicPr>
          <p:nvPr/>
        </p:nvPicPr>
        <p:blipFill>
          <a:blip r:embed="rId3"/>
          <a:stretch>
            <a:fillRect/>
          </a:stretch>
        </p:blipFill>
        <p:spPr>
          <a:xfrm>
            <a:off x="0" y="0"/>
            <a:ext cx="8826500" cy="3213100"/>
          </a:xfrm>
          <a:prstGeom prst="rect">
            <a:avLst/>
          </a:prstGeom>
        </p:spPr>
      </p:pic>
      <p:pic>
        <p:nvPicPr>
          <p:cNvPr id="5" name="Picture 4">
            <a:extLst>
              <a:ext uri="{FF2B5EF4-FFF2-40B4-BE49-F238E27FC236}">
                <a16:creationId xmlns:a16="http://schemas.microsoft.com/office/drawing/2014/main" id="{D41F0755-B7C6-3E45-9837-FD81ECB0E1DF}"/>
              </a:ext>
            </a:extLst>
          </p:cNvPr>
          <p:cNvPicPr>
            <a:picLocks noChangeAspect="1"/>
          </p:cNvPicPr>
          <p:nvPr/>
        </p:nvPicPr>
        <p:blipFill>
          <a:blip r:embed="rId4"/>
          <a:stretch>
            <a:fillRect/>
          </a:stretch>
        </p:blipFill>
        <p:spPr>
          <a:xfrm>
            <a:off x="6096000" y="2188517"/>
            <a:ext cx="6096000" cy="4529035"/>
          </a:xfrm>
          <a:prstGeom prst="rect">
            <a:avLst/>
          </a:prstGeom>
        </p:spPr>
      </p:pic>
      <p:pic>
        <p:nvPicPr>
          <p:cNvPr id="6" name="Picture 5">
            <a:extLst>
              <a:ext uri="{FF2B5EF4-FFF2-40B4-BE49-F238E27FC236}">
                <a16:creationId xmlns:a16="http://schemas.microsoft.com/office/drawing/2014/main" id="{83231AB1-5020-2741-AAE1-E465B20E2584}"/>
              </a:ext>
            </a:extLst>
          </p:cNvPr>
          <p:cNvPicPr>
            <a:picLocks noChangeAspect="1"/>
          </p:cNvPicPr>
          <p:nvPr/>
        </p:nvPicPr>
        <p:blipFill>
          <a:blip r:embed="rId5"/>
          <a:stretch>
            <a:fillRect/>
          </a:stretch>
        </p:blipFill>
        <p:spPr>
          <a:xfrm>
            <a:off x="341780" y="3280177"/>
            <a:ext cx="5412441" cy="3437375"/>
          </a:xfrm>
          <a:prstGeom prst="rect">
            <a:avLst/>
          </a:prstGeom>
        </p:spPr>
      </p:pic>
      <p:sp>
        <p:nvSpPr>
          <p:cNvPr id="7" name="Frame 6">
            <a:extLst>
              <a:ext uri="{FF2B5EF4-FFF2-40B4-BE49-F238E27FC236}">
                <a16:creationId xmlns:a16="http://schemas.microsoft.com/office/drawing/2014/main" id="{2A7812F4-C450-0158-7255-D4B525C1CF3E}"/>
              </a:ext>
            </a:extLst>
          </p:cNvPr>
          <p:cNvSpPr/>
          <p:nvPr/>
        </p:nvSpPr>
        <p:spPr>
          <a:xfrm>
            <a:off x="432920" y="4095193"/>
            <a:ext cx="5142380" cy="502207"/>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Rounded Rectangle 1">
            <a:extLst>
              <a:ext uri="{FF2B5EF4-FFF2-40B4-BE49-F238E27FC236}">
                <a16:creationId xmlns:a16="http://schemas.microsoft.com/office/drawing/2014/main" id="{B22DA07C-D35F-9C0A-4398-32CC0095D266}"/>
              </a:ext>
            </a:extLst>
          </p:cNvPr>
          <p:cNvSpPr/>
          <p:nvPr/>
        </p:nvSpPr>
        <p:spPr>
          <a:xfrm>
            <a:off x="7221160" y="1540745"/>
            <a:ext cx="3845680" cy="52077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Admitted to hospital (Floor or ICU) with ABG showing PaCO2 over 45 mmHg and pH 7.35-7.45</a:t>
            </a:r>
          </a:p>
        </p:txBody>
      </p:sp>
      <p:sp>
        <p:nvSpPr>
          <p:cNvPr id="3" name="TextBox 2">
            <a:extLst>
              <a:ext uri="{FF2B5EF4-FFF2-40B4-BE49-F238E27FC236}">
                <a16:creationId xmlns:a16="http://schemas.microsoft.com/office/drawing/2014/main" id="{A4E5A00D-DD2F-6D3B-6825-D7723E4176E6}"/>
              </a:ext>
            </a:extLst>
          </p:cNvPr>
          <p:cNvSpPr txBox="1"/>
          <p:nvPr/>
        </p:nvSpPr>
        <p:spPr>
          <a:xfrm>
            <a:off x="5817721" y="5918200"/>
            <a:ext cx="1739900" cy="369332"/>
          </a:xfrm>
          <a:prstGeom prst="rect">
            <a:avLst/>
          </a:prstGeom>
          <a:noFill/>
        </p:spPr>
        <p:txBody>
          <a:bodyPr wrap="square" rtlCol="0">
            <a:spAutoFit/>
          </a:bodyPr>
          <a:lstStyle/>
          <a:p>
            <a:r>
              <a:rPr lang="en-US" dirty="0"/>
              <a:t>Collider bias</a:t>
            </a:r>
          </a:p>
        </p:txBody>
      </p:sp>
      <p:cxnSp>
        <p:nvCxnSpPr>
          <p:cNvPr id="9" name="Straight Arrow Connector 8">
            <a:extLst>
              <a:ext uri="{FF2B5EF4-FFF2-40B4-BE49-F238E27FC236}">
                <a16:creationId xmlns:a16="http://schemas.microsoft.com/office/drawing/2014/main" id="{62909775-14A3-3A2C-624A-337E22B1BA7E}"/>
              </a:ext>
            </a:extLst>
          </p:cNvPr>
          <p:cNvCxnSpPr>
            <a:stCxn id="3" idx="1"/>
          </p:cNvCxnSpPr>
          <p:nvPr/>
        </p:nvCxnSpPr>
        <p:spPr>
          <a:xfrm flipH="1" flipV="1">
            <a:off x="4546600" y="5816600"/>
            <a:ext cx="1271121" cy="28626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10450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4C9FF-056B-BD72-7068-DB15EE949341}"/>
              </a:ext>
            </a:extLst>
          </p:cNvPr>
          <p:cNvSpPr>
            <a:spLocks noGrp="1"/>
          </p:cNvSpPr>
          <p:nvPr>
            <p:ph type="title"/>
          </p:nvPr>
        </p:nvSpPr>
        <p:spPr/>
        <p:txBody>
          <a:bodyPr/>
          <a:lstStyle/>
          <a:p>
            <a:r>
              <a:rPr lang="en-US" dirty="0"/>
              <a:t>Sleep Disordered Breathing and Obesity?</a:t>
            </a:r>
          </a:p>
        </p:txBody>
      </p:sp>
      <p:pic>
        <p:nvPicPr>
          <p:cNvPr id="4" name="Picture 3">
            <a:extLst>
              <a:ext uri="{FF2B5EF4-FFF2-40B4-BE49-F238E27FC236}">
                <a16:creationId xmlns:a16="http://schemas.microsoft.com/office/drawing/2014/main" id="{41E9F5E6-ABCD-099F-8DB5-5578708A1B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468663"/>
            <a:ext cx="3898900" cy="3201042"/>
          </a:xfrm>
          <a:prstGeom prst="rect">
            <a:avLst/>
          </a:prstGeom>
        </p:spPr>
      </p:pic>
      <p:sp>
        <p:nvSpPr>
          <p:cNvPr id="5" name="Content Placeholder 2">
            <a:extLst>
              <a:ext uri="{FF2B5EF4-FFF2-40B4-BE49-F238E27FC236}">
                <a16:creationId xmlns:a16="http://schemas.microsoft.com/office/drawing/2014/main" id="{82F3902C-F043-F8FA-FB09-BEA1F6864E81}"/>
              </a:ext>
            </a:extLst>
          </p:cNvPr>
          <p:cNvSpPr>
            <a:spLocks noGrp="1"/>
          </p:cNvSpPr>
          <p:nvPr>
            <p:ph idx="1"/>
          </p:nvPr>
        </p:nvSpPr>
        <p:spPr>
          <a:xfrm>
            <a:off x="97958" y="4712390"/>
            <a:ext cx="3577088" cy="1986698"/>
          </a:xfrm>
        </p:spPr>
        <p:txBody>
          <a:bodyPr>
            <a:normAutofit/>
          </a:bodyPr>
          <a:lstStyle/>
          <a:p>
            <a:pPr marL="0" indent="0">
              <a:buNone/>
            </a:pPr>
            <a:r>
              <a:rPr lang="en-US" sz="1600" dirty="0">
                <a:latin typeface="+mj-lt"/>
              </a:rPr>
              <a:t>5% </a:t>
            </a:r>
            <a:r>
              <a:rPr lang="en-US" sz="1600" dirty="0" err="1">
                <a:latin typeface="+mj-lt"/>
              </a:rPr>
              <a:t>dx’d</a:t>
            </a:r>
            <a:r>
              <a:rPr lang="en-US" sz="1600" dirty="0">
                <a:latin typeface="+mj-lt"/>
              </a:rPr>
              <a:t> obesity; 6% </a:t>
            </a:r>
            <a:r>
              <a:rPr lang="en-US" sz="1600" dirty="0" err="1">
                <a:latin typeface="+mj-lt"/>
              </a:rPr>
              <a:t>dx’d</a:t>
            </a:r>
            <a:r>
              <a:rPr lang="en-US" sz="1600" dirty="0">
                <a:latin typeface="+mj-lt"/>
              </a:rPr>
              <a:t> OSA </a:t>
            </a:r>
          </a:p>
          <a:p>
            <a:pPr marL="0" indent="0">
              <a:buNone/>
            </a:pPr>
            <a:endParaRPr lang="en-US" sz="1400" dirty="0">
              <a:latin typeface="Calibri" panose="020F0502020204030204" pitchFamily="34" charset="0"/>
              <a:cs typeface="Calibri" panose="020F0502020204030204" pitchFamily="34" charset="0"/>
            </a:endParaRPr>
          </a:p>
          <a:p>
            <a:pPr marL="0" indent="0">
              <a:buNone/>
            </a:pPr>
            <a:endParaRPr lang="en-US" sz="1400" dirty="0">
              <a:latin typeface="Calibri" panose="020F0502020204030204" pitchFamily="34" charset="0"/>
              <a:cs typeface="Calibri" panose="020F0502020204030204" pitchFamily="34" charset="0"/>
            </a:endParaRPr>
          </a:p>
          <a:p>
            <a:pPr marL="0" indent="0">
              <a:buNone/>
            </a:pPr>
            <a:r>
              <a:rPr lang="en-US" sz="1400" dirty="0">
                <a:latin typeface="Calibri" panose="020F0502020204030204" pitchFamily="34" charset="0"/>
                <a:cs typeface="Calibri" panose="020F0502020204030204" pitchFamily="34" charset="0"/>
              </a:rPr>
              <a:t>Chung Y, Garden FL, Marks GB, </a:t>
            </a:r>
            <a:r>
              <a:rPr lang="en-US" sz="1400" dirty="0" err="1">
                <a:latin typeface="Calibri" panose="020F0502020204030204" pitchFamily="34" charset="0"/>
                <a:cs typeface="Calibri" panose="020F0502020204030204" pitchFamily="34" charset="0"/>
              </a:rPr>
              <a:t>Vedam</a:t>
            </a:r>
            <a:r>
              <a:rPr lang="en-US" sz="1400" dirty="0">
                <a:latin typeface="Calibri" panose="020F0502020204030204" pitchFamily="34" charset="0"/>
                <a:cs typeface="Calibri" panose="020F0502020204030204" pitchFamily="34" charset="0"/>
              </a:rPr>
              <a:t> H. Causes of hypercapnic respiratory failure and associated in-hospital mortality. Respirology. 2022</a:t>
            </a:r>
            <a:endParaRPr lang="en-US" sz="1400" dirty="0"/>
          </a:p>
        </p:txBody>
      </p:sp>
      <p:pic>
        <p:nvPicPr>
          <p:cNvPr id="6" name="Picture 5">
            <a:extLst>
              <a:ext uri="{FF2B5EF4-FFF2-40B4-BE49-F238E27FC236}">
                <a16:creationId xmlns:a16="http://schemas.microsoft.com/office/drawing/2014/main" id="{E4005C60-2E12-0736-47C7-12EAD6DF25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8900" y="1385050"/>
            <a:ext cx="4135888" cy="3021702"/>
          </a:xfrm>
          <a:prstGeom prst="rect">
            <a:avLst/>
          </a:prstGeom>
        </p:spPr>
      </p:pic>
      <p:sp>
        <p:nvSpPr>
          <p:cNvPr id="10" name="TextBox 9">
            <a:extLst>
              <a:ext uri="{FF2B5EF4-FFF2-40B4-BE49-F238E27FC236}">
                <a16:creationId xmlns:a16="http://schemas.microsoft.com/office/drawing/2014/main" id="{F5DE38AC-238F-EF22-2684-FF125D3E2E6F}"/>
              </a:ext>
            </a:extLst>
          </p:cNvPr>
          <p:cNvSpPr txBox="1"/>
          <p:nvPr/>
        </p:nvSpPr>
        <p:spPr>
          <a:xfrm>
            <a:off x="3898900" y="5818367"/>
            <a:ext cx="4457700" cy="1015663"/>
          </a:xfrm>
          <a:prstGeom prst="rect">
            <a:avLst/>
          </a:prstGeom>
          <a:noFill/>
        </p:spPr>
        <p:txBody>
          <a:bodyPr wrap="square">
            <a:spAutoFit/>
          </a:bodyPr>
          <a:lstStyle/>
          <a:p>
            <a:r>
              <a:rPr lang="en-US" sz="1200" b="0" i="0" dirty="0">
                <a:effectLst/>
                <a:latin typeface="+mj-lt"/>
              </a:rPr>
              <a:t>Giulia </a:t>
            </a:r>
            <a:r>
              <a:rPr lang="en-US" sz="1200" b="0" i="0" dirty="0" err="1">
                <a:effectLst/>
                <a:latin typeface="+mj-lt"/>
              </a:rPr>
              <a:t>Cavalot</a:t>
            </a:r>
            <a:r>
              <a:rPr lang="en-US" sz="1200" b="0" i="0" dirty="0">
                <a:effectLst/>
                <a:latin typeface="+mj-lt"/>
              </a:rPr>
              <a:t>, Vera </a:t>
            </a:r>
            <a:r>
              <a:rPr lang="en-US" sz="1200" b="0" i="0" dirty="0" err="1">
                <a:effectLst/>
                <a:latin typeface="+mj-lt"/>
              </a:rPr>
              <a:t>Dounaevskaia</a:t>
            </a:r>
            <a:r>
              <a:rPr lang="en-US" sz="1200" b="0" i="0" dirty="0">
                <a:effectLst/>
                <a:latin typeface="+mj-lt"/>
              </a:rPr>
              <a:t>, Fernando Vieira, Thomas </a:t>
            </a:r>
            <a:r>
              <a:rPr lang="en-US" sz="1200" b="0" i="0" dirty="0" err="1">
                <a:effectLst/>
                <a:latin typeface="+mj-lt"/>
              </a:rPr>
              <a:t>Piraino</a:t>
            </a:r>
            <a:r>
              <a:rPr lang="en-US" sz="1200" b="0" i="0" dirty="0">
                <a:effectLst/>
                <a:latin typeface="+mj-lt"/>
              </a:rPr>
              <a:t>, Remi </a:t>
            </a:r>
            <a:r>
              <a:rPr lang="en-US" sz="1200" b="0" i="0" dirty="0" err="1">
                <a:effectLst/>
                <a:latin typeface="+mj-lt"/>
              </a:rPr>
              <a:t>Coudroy</a:t>
            </a:r>
            <a:r>
              <a:rPr lang="en-US" sz="1200" b="0" i="0" dirty="0">
                <a:effectLst/>
                <a:latin typeface="+mj-lt"/>
              </a:rPr>
              <a:t>, Orla Smith, David A. Hall, Karen E. A. Burns &amp; Laurent </a:t>
            </a:r>
            <a:r>
              <a:rPr lang="en-US" sz="1200" b="0" i="0" dirty="0" err="1">
                <a:effectLst/>
                <a:latin typeface="+mj-lt"/>
              </a:rPr>
              <a:t>Brochard</a:t>
            </a:r>
            <a:r>
              <a:rPr lang="en-US" sz="1200" b="0" i="0" dirty="0">
                <a:effectLst/>
                <a:latin typeface="+mj-lt"/>
              </a:rPr>
              <a:t> (2021) One-Year Readmission Following Undifferentiated Acute Hypercapnic Respiratory Failure, COPD: Journal of Chronic Obstructive Pulmonary Disease, 18:6, 602-611</a:t>
            </a:r>
            <a:endParaRPr lang="en-US" sz="1200" dirty="0">
              <a:latin typeface="+mj-lt"/>
            </a:endParaRPr>
          </a:p>
        </p:txBody>
      </p:sp>
      <p:pic>
        <p:nvPicPr>
          <p:cNvPr id="11" name="Picture 10">
            <a:extLst>
              <a:ext uri="{FF2B5EF4-FFF2-40B4-BE49-F238E27FC236}">
                <a16:creationId xmlns:a16="http://schemas.microsoft.com/office/drawing/2014/main" id="{080588EB-1AD4-0E74-9CCC-DD5437C768B4}"/>
              </a:ext>
            </a:extLst>
          </p:cNvPr>
          <p:cNvPicPr>
            <a:picLocks noChangeAspect="1"/>
          </p:cNvPicPr>
          <p:nvPr/>
        </p:nvPicPr>
        <p:blipFill>
          <a:blip r:embed="rId5"/>
          <a:stretch>
            <a:fillRect/>
          </a:stretch>
        </p:blipFill>
        <p:spPr>
          <a:xfrm>
            <a:off x="8075936" y="1468663"/>
            <a:ext cx="3650155" cy="2846662"/>
          </a:xfrm>
          <a:prstGeom prst="rect">
            <a:avLst/>
          </a:prstGeom>
        </p:spPr>
      </p:pic>
      <p:sp>
        <p:nvSpPr>
          <p:cNvPr id="13" name="TextBox 12">
            <a:extLst>
              <a:ext uri="{FF2B5EF4-FFF2-40B4-BE49-F238E27FC236}">
                <a16:creationId xmlns:a16="http://schemas.microsoft.com/office/drawing/2014/main" id="{65457834-E7F4-76AB-D25F-BB69EDF6B640}"/>
              </a:ext>
            </a:extLst>
          </p:cNvPr>
          <p:cNvSpPr txBox="1"/>
          <p:nvPr/>
        </p:nvSpPr>
        <p:spPr>
          <a:xfrm>
            <a:off x="8356600" y="4406752"/>
            <a:ext cx="3577088" cy="400110"/>
          </a:xfrm>
          <a:prstGeom prst="rect">
            <a:avLst/>
          </a:prstGeom>
          <a:noFill/>
        </p:spPr>
        <p:txBody>
          <a:bodyPr wrap="square">
            <a:spAutoFit/>
          </a:bodyPr>
          <a:lstStyle/>
          <a:p>
            <a:r>
              <a:rPr lang="en-US" sz="2000" dirty="0"/>
              <a:t>10.8% OSAS</a:t>
            </a:r>
            <a:endParaRPr lang="en-US" sz="1400" dirty="0"/>
          </a:p>
        </p:txBody>
      </p:sp>
      <p:sp>
        <p:nvSpPr>
          <p:cNvPr id="15" name="TextBox 14">
            <a:extLst>
              <a:ext uri="{FF2B5EF4-FFF2-40B4-BE49-F238E27FC236}">
                <a16:creationId xmlns:a16="http://schemas.microsoft.com/office/drawing/2014/main" id="{49DA18FF-554B-B0C4-9D2C-BD977A6C704A}"/>
              </a:ext>
            </a:extLst>
          </p:cNvPr>
          <p:cNvSpPr txBox="1"/>
          <p:nvPr/>
        </p:nvSpPr>
        <p:spPr>
          <a:xfrm>
            <a:off x="8541845" y="5851623"/>
            <a:ext cx="3650155" cy="830997"/>
          </a:xfrm>
          <a:prstGeom prst="rect">
            <a:avLst/>
          </a:prstGeom>
          <a:noFill/>
        </p:spPr>
        <p:txBody>
          <a:bodyPr wrap="square">
            <a:spAutoFit/>
          </a:bodyPr>
          <a:lstStyle/>
          <a:p>
            <a:r>
              <a:rPr lang="en-US" sz="1200" dirty="0" err="1"/>
              <a:t>Vonderbank</a:t>
            </a:r>
            <a:r>
              <a:rPr lang="en-US" sz="1200" dirty="0"/>
              <a:t> S, </a:t>
            </a:r>
            <a:r>
              <a:rPr lang="en-US" sz="1200" dirty="0" err="1"/>
              <a:t>Gibis</a:t>
            </a:r>
            <a:r>
              <a:rPr lang="en-US" sz="1200" dirty="0"/>
              <a:t> N, Schulz A, Boyko M, </a:t>
            </a:r>
            <a:r>
              <a:rPr lang="en-US" sz="1200" dirty="0" err="1"/>
              <a:t>Erbuth</a:t>
            </a:r>
            <a:r>
              <a:rPr lang="en-US" sz="1200" dirty="0"/>
              <a:t> A, </a:t>
            </a:r>
            <a:r>
              <a:rPr lang="en-US" sz="1200" dirty="0" err="1"/>
              <a:t>Gürleyen</a:t>
            </a:r>
            <a:r>
              <a:rPr lang="en-US" sz="1200" dirty="0"/>
              <a:t> H, Bastian A. Hypercapnia at Hospital Admission as a Predictor of Mortality. Open access emergency medicine : OAEM 2020; 12: 173-180.</a:t>
            </a:r>
          </a:p>
        </p:txBody>
      </p:sp>
      <p:sp>
        <p:nvSpPr>
          <p:cNvPr id="9" name="TextBox 8">
            <a:extLst>
              <a:ext uri="{FF2B5EF4-FFF2-40B4-BE49-F238E27FC236}">
                <a16:creationId xmlns:a16="http://schemas.microsoft.com/office/drawing/2014/main" id="{F8552EE7-DE33-FCCD-F795-1439298D7790}"/>
              </a:ext>
            </a:extLst>
          </p:cNvPr>
          <p:cNvSpPr txBox="1"/>
          <p:nvPr/>
        </p:nvSpPr>
        <p:spPr>
          <a:xfrm>
            <a:off x="4457700" y="4672932"/>
            <a:ext cx="3898900" cy="369332"/>
          </a:xfrm>
          <a:prstGeom prst="rect">
            <a:avLst/>
          </a:prstGeom>
          <a:noFill/>
        </p:spPr>
        <p:txBody>
          <a:bodyPr wrap="square">
            <a:spAutoFit/>
          </a:bodyPr>
          <a:lstStyle/>
          <a:p>
            <a:r>
              <a:rPr lang="en-US" b="0" i="0" dirty="0">
                <a:solidFill>
                  <a:srgbClr val="333333"/>
                </a:solidFill>
                <a:effectLst/>
                <a:latin typeface="Open Sans" panose="020B0606030504020204" pitchFamily="34" charset="0"/>
              </a:rPr>
              <a:t>OSA/OHS – 19.3%</a:t>
            </a:r>
            <a:endParaRPr lang="en-US" dirty="0"/>
          </a:p>
        </p:txBody>
      </p:sp>
      <p:sp>
        <p:nvSpPr>
          <p:cNvPr id="7" name="Frame 6">
            <a:extLst>
              <a:ext uri="{FF2B5EF4-FFF2-40B4-BE49-F238E27FC236}">
                <a16:creationId xmlns:a16="http://schemas.microsoft.com/office/drawing/2014/main" id="{0B6FBFA8-CE16-79CF-B48C-89DFBFD45DD4}"/>
              </a:ext>
            </a:extLst>
          </p:cNvPr>
          <p:cNvSpPr/>
          <p:nvPr/>
        </p:nvSpPr>
        <p:spPr>
          <a:xfrm>
            <a:off x="1162050" y="3069184"/>
            <a:ext cx="1206500" cy="816606"/>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Frame 7">
            <a:extLst>
              <a:ext uri="{FF2B5EF4-FFF2-40B4-BE49-F238E27FC236}">
                <a16:creationId xmlns:a16="http://schemas.microsoft.com/office/drawing/2014/main" id="{3F35E065-3F48-3F79-CC0E-FE011AB12D31}"/>
              </a:ext>
            </a:extLst>
          </p:cNvPr>
          <p:cNvSpPr/>
          <p:nvPr/>
        </p:nvSpPr>
        <p:spPr>
          <a:xfrm>
            <a:off x="4760344" y="2349500"/>
            <a:ext cx="2034156" cy="489850"/>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47FDFD55-08DA-E849-A9A3-772C71743008}"/>
              </a:ext>
            </a:extLst>
          </p:cNvPr>
          <p:cNvSpPr/>
          <p:nvPr/>
        </p:nvSpPr>
        <p:spPr>
          <a:xfrm>
            <a:off x="8694513" y="2540131"/>
            <a:ext cx="1206500" cy="816606"/>
          </a:xfrm>
          <a:prstGeom prst="frame">
            <a:avLst>
              <a:gd name="adj1" fmla="val 31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EC6174B5-83C1-AF52-B1D1-9307138E95B1}"/>
              </a:ext>
            </a:extLst>
          </p:cNvPr>
          <p:cNvSpPr txBox="1"/>
          <p:nvPr/>
        </p:nvSpPr>
        <p:spPr>
          <a:xfrm>
            <a:off x="1886502" y="5255660"/>
            <a:ext cx="8681012" cy="376599"/>
          </a:xfrm>
          <a:prstGeom prst="rect">
            <a:avLst/>
          </a:prstGeom>
          <a:noFill/>
        </p:spPr>
        <p:txBody>
          <a:bodyPr wrap="square" rtlCol="0">
            <a:spAutoFit/>
          </a:bodyPr>
          <a:lstStyle/>
          <a:p>
            <a:r>
              <a:rPr lang="en-US" dirty="0"/>
              <a:t>Retrospective Reviews: mirrors what rate these are diagnosed (not what rate they </a:t>
            </a:r>
            <a:r>
              <a:rPr lang="en-US" b="1" dirty="0"/>
              <a:t>present</a:t>
            </a:r>
            <a:r>
              <a:rPr lang="en-US" dirty="0"/>
              <a:t>)</a:t>
            </a:r>
          </a:p>
        </p:txBody>
      </p:sp>
    </p:spTree>
    <p:extLst>
      <p:ext uri="{BB962C8B-B14F-4D97-AF65-F5344CB8AC3E}">
        <p14:creationId xmlns:p14="http://schemas.microsoft.com/office/powerpoint/2010/main" val="76155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CC8C-9299-C02E-6190-3643AB9C569D}"/>
              </a:ext>
            </a:extLst>
          </p:cNvPr>
          <p:cNvSpPr>
            <a:spLocks noGrp="1"/>
          </p:cNvSpPr>
          <p:nvPr>
            <p:ph type="title"/>
          </p:nvPr>
        </p:nvSpPr>
        <p:spPr/>
        <p:txBody>
          <a:bodyPr/>
          <a:lstStyle/>
          <a:p>
            <a:r>
              <a:rPr lang="en-US" dirty="0"/>
              <a:t>Why does this matter to sleep provider?</a:t>
            </a:r>
          </a:p>
        </p:txBody>
      </p:sp>
      <p:pic>
        <p:nvPicPr>
          <p:cNvPr id="4" name="Picture 3">
            <a:extLst>
              <a:ext uri="{FF2B5EF4-FFF2-40B4-BE49-F238E27FC236}">
                <a16:creationId xmlns:a16="http://schemas.microsoft.com/office/drawing/2014/main" id="{F34AB95F-7B17-F326-5369-20A39425C24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47"/>
          <a:stretch/>
        </p:blipFill>
        <p:spPr>
          <a:xfrm>
            <a:off x="154818" y="1475405"/>
            <a:ext cx="6328829" cy="1585671"/>
          </a:xfrm>
          <a:prstGeom prst="rect">
            <a:avLst/>
          </a:prstGeom>
        </p:spPr>
      </p:pic>
      <p:graphicFrame>
        <p:nvGraphicFramePr>
          <p:cNvPr id="5" name="Table 8">
            <a:extLst>
              <a:ext uri="{FF2B5EF4-FFF2-40B4-BE49-F238E27FC236}">
                <a16:creationId xmlns:a16="http://schemas.microsoft.com/office/drawing/2014/main" id="{DF115C38-7667-5D9F-89FC-20F6E6E2B83D}"/>
              </a:ext>
            </a:extLst>
          </p:cNvPr>
          <p:cNvGraphicFramePr>
            <a:graphicFrameLocks noGrp="1"/>
          </p:cNvGraphicFramePr>
          <p:nvPr>
            <p:extLst>
              <p:ext uri="{D42A27DB-BD31-4B8C-83A1-F6EECF244321}">
                <p14:modId xmlns:p14="http://schemas.microsoft.com/office/powerpoint/2010/main" val="3896484038"/>
              </p:ext>
            </p:extLst>
          </p:nvPr>
        </p:nvGraphicFramePr>
        <p:xfrm>
          <a:off x="6483647" y="4346749"/>
          <a:ext cx="5067828" cy="2146126"/>
        </p:xfrm>
        <a:graphic>
          <a:graphicData uri="http://schemas.openxmlformats.org/drawingml/2006/table">
            <a:tbl>
              <a:tblPr firstRow="1" bandRow="1">
                <a:tableStyleId>{5940675A-B579-460E-94D1-54222C63F5DA}</a:tableStyleId>
              </a:tblPr>
              <a:tblGrid>
                <a:gridCol w="1838492">
                  <a:extLst>
                    <a:ext uri="{9D8B030D-6E8A-4147-A177-3AD203B41FA5}">
                      <a16:colId xmlns:a16="http://schemas.microsoft.com/office/drawing/2014/main" val="2494068991"/>
                    </a:ext>
                  </a:extLst>
                </a:gridCol>
                <a:gridCol w="1540060">
                  <a:extLst>
                    <a:ext uri="{9D8B030D-6E8A-4147-A177-3AD203B41FA5}">
                      <a16:colId xmlns:a16="http://schemas.microsoft.com/office/drawing/2014/main" val="2135013941"/>
                    </a:ext>
                  </a:extLst>
                </a:gridCol>
                <a:gridCol w="1689276">
                  <a:extLst>
                    <a:ext uri="{9D8B030D-6E8A-4147-A177-3AD203B41FA5}">
                      <a16:colId xmlns:a16="http://schemas.microsoft.com/office/drawing/2014/main" val="3603991700"/>
                    </a:ext>
                  </a:extLst>
                </a:gridCol>
              </a:tblGrid>
              <a:tr h="395669">
                <a:tc>
                  <a:txBody>
                    <a:bodyPr/>
                    <a:lstStyle/>
                    <a:p>
                      <a:endParaRPr lang="en-US" sz="1800" dirty="0"/>
                    </a:p>
                  </a:txBody>
                  <a:tcPr marL="72828" marR="72828" marT="36414" marB="36414"/>
                </a:tc>
                <a:tc>
                  <a:txBody>
                    <a:bodyPr/>
                    <a:lstStyle/>
                    <a:p>
                      <a:r>
                        <a:rPr lang="en-US" sz="1800" dirty="0"/>
                        <a:t>COPD (66%)</a:t>
                      </a:r>
                    </a:p>
                  </a:txBody>
                  <a:tcPr marL="72828" marR="72828" marT="36414" marB="36414"/>
                </a:tc>
                <a:tc>
                  <a:txBody>
                    <a:bodyPr/>
                    <a:lstStyle/>
                    <a:p>
                      <a:r>
                        <a:rPr lang="en-US" sz="1800" dirty="0"/>
                        <a:t>No COPD (33%)</a:t>
                      </a:r>
                    </a:p>
                  </a:txBody>
                  <a:tcPr marL="72828" marR="72828" marT="36414" marB="36414"/>
                </a:tc>
                <a:extLst>
                  <a:ext uri="{0D108BD9-81ED-4DB2-BD59-A6C34878D82A}">
                    <a16:rowId xmlns:a16="http://schemas.microsoft.com/office/drawing/2014/main" val="1882643476"/>
                  </a:ext>
                </a:extLst>
              </a:tr>
              <a:tr h="678675">
                <a:tc>
                  <a:txBody>
                    <a:bodyPr/>
                    <a:lstStyle/>
                    <a:p>
                      <a:r>
                        <a:rPr lang="en-US" sz="1800" dirty="0"/>
                        <a:t>AHI Median </a:t>
                      </a:r>
                    </a:p>
                    <a:p>
                      <a:r>
                        <a:rPr lang="en-US" sz="1800" dirty="0"/>
                        <a:t>[IQR]</a:t>
                      </a:r>
                    </a:p>
                  </a:txBody>
                  <a:tcPr marL="72828" marR="72828" marT="36414" marB="36414"/>
                </a:tc>
                <a:tc>
                  <a:txBody>
                    <a:bodyPr/>
                    <a:lstStyle/>
                    <a:p>
                      <a:r>
                        <a:rPr lang="en-US" sz="1800" dirty="0"/>
                        <a:t>31.9 </a:t>
                      </a:r>
                    </a:p>
                    <a:p>
                      <a:r>
                        <a:rPr lang="en-US" sz="1800" dirty="0"/>
                        <a:t>[14.3, 45.6]</a:t>
                      </a:r>
                    </a:p>
                  </a:txBody>
                  <a:tcPr marL="72828" marR="72828" marT="36414" marB="36414"/>
                </a:tc>
                <a:tc>
                  <a:txBody>
                    <a:bodyPr/>
                    <a:lstStyle/>
                    <a:p>
                      <a:r>
                        <a:rPr lang="en-US" sz="1800" dirty="0"/>
                        <a:t>66.0</a:t>
                      </a:r>
                    </a:p>
                    <a:p>
                      <a:r>
                        <a:rPr lang="en-US" sz="1800" dirty="0"/>
                        <a:t> [48.0, 83.8]</a:t>
                      </a:r>
                    </a:p>
                  </a:txBody>
                  <a:tcPr marL="72828" marR="72828" marT="36414" marB="36414"/>
                </a:tc>
                <a:extLst>
                  <a:ext uri="{0D108BD9-81ED-4DB2-BD59-A6C34878D82A}">
                    <a16:rowId xmlns:a16="http://schemas.microsoft.com/office/drawing/2014/main" val="1408662376"/>
                  </a:ext>
                </a:extLst>
              </a:tr>
              <a:tr h="395669">
                <a:tc>
                  <a:txBody>
                    <a:bodyPr/>
                    <a:lstStyle/>
                    <a:p>
                      <a:r>
                        <a:rPr lang="en-US" sz="1800" dirty="0"/>
                        <a:t>AHI &gt; 15 present</a:t>
                      </a:r>
                    </a:p>
                  </a:txBody>
                  <a:tcPr marL="72828" marR="72828" marT="36414" marB="36414"/>
                </a:tc>
                <a:tc>
                  <a:txBody>
                    <a:bodyPr/>
                    <a:lstStyle/>
                    <a:p>
                      <a:r>
                        <a:rPr lang="en-US" sz="1800" dirty="0"/>
                        <a:t>66%</a:t>
                      </a:r>
                    </a:p>
                  </a:txBody>
                  <a:tcPr marL="72828" marR="72828" marT="36414" marB="36414"/>
                </a:tc>
                <a:tc>
                  <a:txBody>
                    <a:bodyPr/>
                    <a:lstStyle/>
                    <a:p>
                      <a:r>
                        <a:rPr lang="en-US" sz="1800" b="1" dirty="0"/>
                        <a:t>94%</a:t>
                      </a:r>
                    </a:p>
                  </a:txBody>
                  <a:tcPr marL="72828" marR="72828" marT="36414" marB="36414"/>
                </a:tc>
                <a:extLst>
                  <a:ext uri="{0D108BD9-81ED-4DB2-BD59-A6C34878D82A}">
                    <a16:rowId xmlns:a16="http://schemas.microsoft.com/office/drawing/2014/main" val="3796911102"/>
                  </a:ext>
                </a:extLst>
              </a:tr>
              <a:tr h="676113">
                <a:tc>
                  <a:txBody>
                    <a:bodyPr/>
                    <a:lstStyle/>
                    <a:p>
                      <a:r>
                        <a:rPr lang="en-US" sz="1800" dirty="0"/>
                        <a:t>AHI &gt; 30 present</a:t>
                      </a:r>
                    </a:p>
                  </a:txBody>
                  <a:tcPr marL="72828" marR="72828" marT="36414" marB="36414"/>
                </a:tc>
                <a:tc>
                  <a:txBody>
                    <a:bodyPr/>
                    <a:lstStyle/>
                    <a:p>
                      <a:r>
                        <a:rPr lang="en-US" sz="1800" dirty="0"/>
                        <a:t>51%</a:t>
                      </a:r>
                    </a:p>
                  </a:txBody>
                  <a:tcPr marL="72828" marR="72828" marT="36414" marB="36414"/>
                </a:tc>
                <a:tc>
                  <a:txBody>
                    <a:bodyPr/>
                    <a:lstStyle/>
                    <a:p>
                      <a:r>
                        <a:rPr lang="en-US" sz="1800" b="1" dirty="0"/>
                        <a:t>81%</a:t>
                      </a:r>
                    </a:p>
                  </a:txBody>
                  <a:tcPr marL="72828" marR="72828" marT="36414" marB="36414"/>
                </a:tc>
                <a:extLst>
                  <a:ext uri="{0D108BD9-81ED-4DB2-BD59-A6C34878D82A}">
                    <a16:rowId xmlns:a16="http://schemas.microsoft.com/office/drawing/2014/main" val="747152790"/>
                  </a:ext>
                </a:extLst>
              </a:tr>
            </a:tbl>
          </a:graphicData>
        </a:graphic>
      </p:graphicFrame>
      <p:pic>
        <p:nvPicPr>
          <p:cNvPr id="6" name="Picture 5">
            <a:extLst>
              <a:ext uri="{FF2B5EF4-FFF2-40B4-BE49-F238E27FC236}">
                <a16:creationId xmlns:a16="http://schemas.microsoft.com/office/drawing/2014/main" id="{E410F768-BC01-ED9C-3488-2540D7A4F79D}"/>
              </a:ext>
            </a:extLst>
          </p:cNvPr>
          <p:cNvPicPr>
            <a:picLocks noChangeAspect="1"/>
          </p:cNvPicPr>
          <p:nvPr/>
        </p:nvPicPr>
        <p:blipFill>
          <a:blip r:embed="rId4"/>
          <a:stretch>
            <a:fillRect/>
          </a:stretch>
        </p:blipFill>
        <p:spPr>
          <a:xfrm>
            <a:off x="595131" y="3185676"/>
            <a:ext cx="3956517" cy="3452405"/>
          </a:xfrm>
          <a:prstGeom prst="rect">
            <a:avLst/>
          </a:prstGeom>
        </p:spPr>
      </p:pic>
      <p:sp>
        <p:nvSpPr>
          <p:cNvPr id="7" name="Content Placeholder 2">
            <a:extLst>
              <a:ext uri="{FF2B5EF4-FFF2-40B4-BE49-F238E27FC236}">
                <a16:creationId xmlns:a16="http://schemas.microsoft.com/office/drawing/2014/main" id="{93CB3E52-3219-B80A-DE59-9166BF6EB5EF}"/>
              </a:ext>
            </a:extLst>
          </p:cNvPr>
          <p:cNvSpPr>
            <a:spLocks noGrp="1"/>
          </p:cNvSpPr>
          <p:nvPr>
            <p:ph idx="1"/>
          </p:nvPr>
        </p:nvSpPr>
        <p:spPr>
          <a:xfrm>
            <a:off x="7430947" y="1933180"/>
            <a:ext cx="3546063" cy="2255792"/>
          </a:xfrm>
        </p:spPr>
        <p:txBody>
          <a:bodyPr>
            <a:normAutofit fontScale="70000" lnSpcReduction="20000"/>
          </a:bodyPr>
          <a:lstStyle/>
          <a:p>
            <a:r>
              <a:rPr lang="en-US" dirty="0"/>
              <a:t>Excluded NMD, iatrogenic, or with persisting confusion</a:t>
            </a:r>
          </a:p>
          <a:p>
            <a:r>
              <a:rPr lang="en-US" dirty="0"/>
              <a:t>21% had been hospitalized in the last year for resp failure. </a:t>
            </a:r>
          </a:p>
          <a:p>
            <a:r>
              <a:rPr lang="en-US" dirty="0"/>
              <a:t>Patients who were not treated for OSA had higher readmissions</a:t>
            </a:r>
          </a:p>
        </p:txBody>
      </p:sp>
    </p:spTree>
    <p:extLst>
      <p:ext uri="{BB962C8B-B14F-4D97-AF65-F5344CB8AC3E}">
        <p14:creationId xmlns:p14="http://schemas.microsoft.com/office/powerpoint/2010/main" val="5353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DFB9-AE7D-261C-11A5-650D68436241}"/>
              </a:ext>
            </a:extLst>
          </p:cNvPr>
          <p:cNvSpPr>
            <a:spLocks noGrp="1"/>
          </p:cNvSpPr>
          <p:nvPr>
            <p:ph type="title"/>
          </p:nvPr>
        </p:nvSpPr>
        <p:spPr/>
        <p:txBody>
          <a:bodyPr/>
          <a:lstStyle/>
          <a:p>
            <a:r>
              <a:rPr lang="en-US" dirty="0"/>
              <a:t>Roadmap &amp; Learning Goals</a:t>
            </a:r>
          </a:p>
        </p:txBody>
      </p:sp>
      <p:sp>
        <p:nvSpPr>
          <p:cNvPr id="3" name="Content Placeholder 2">
            <a:extLst>
              <a:ext uri="{FF2B5EF4-FFF2-40B4-BE49-F238E27FC236}">
                <a16:creationId xmlns:a16="http://schemas.microsoft.com/office/drawing/2014/main" id="{CA854E44-FE9B-6198-A4F9-969855A23559}"/>
              </a:ext>
            </a:extLst>
          </p:cNvPr>
          <p:cNvSpPr>
            <a:spLocks noGrp="1"/>
          </p:cNvSpPr>
          <p:nvPr>
            <p:ph idx="1"/>
          </p:nvPr>
        </p:nvSpPr>
        <p:spPr/>
        <p:txBody>
          <a:bodyPr>
            <a:normAutofit/>
          </a:bodyPr>
          <a:lstStyle/>
          <a:p>
            <a:r>
              <a:rPr lang="en-US" dirty="0"/>
              <a:t>What is hypercapnic respiratory failure?</a:t>
            </a:r>
          </a:p>
          <a:p>
            <a:r>
              <a:rPr lang="en-US" dirty="0"/>
              <a:t>What guidelines say to do with hypercapnic respiratory failure?</a:t>
            </a:r>
          </a:p>
          <a:p>
            <a:pPr lvl="1"/>
            <a:r>
              <a:rPr lang="en-US" dirty="0"/>
              <a:t>Goal: </a:t>
            </a:r>
            <a:r>
              <a:rPr lang="en-US" dirty="0">
                <a:effectLst/>
                <a:latin typeface="Helvetica Neue" panose="02000503000000020004" pitchFamily="2" charset="0"/>
              </a:rPr>
              <a:t>Understand limitations on current guidelines to the management of all-comers with hypercapnic respiratory failure.</a:t>
            </a:r>
            <a:endParaRPr lang="en-US" dirty="0"/>
          </a:p>
          <a:p>
            <a:r>
              <a:rPr lang="en-US" dirty="0"/>
              <a:t>Who gets hypercapnic respiratory failure? </a:t>
            </a:r>
          </a:p>
          <a:p>
            <a:pPr lvl="1"/>
            <a:r>
              <a:rPr lang="en-US" dirty="0"/>
              <a:t>Goal: What is known and unknown about the role of obesity and OSA</a:t>
            </a:r>
          </a:p>
          <a:p>
            <a:pPr lvl="1"/>
            <a:r>
              <a:rPr lang="en-US" dirty="0"/>
              <a:t>Current Research</a:t>
            </a:r>
          </a:p>
          <a:p>
            <a:r>
              <a:rPr lang="en-US" dirty="0"/>
              <a:t>How could we do it better?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83049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157825-68B9-E64E-9C6E-E8277E16BE65}"/>
              </a:ext>
            </a:extLst>
          </p:cNvPr>
          <p:cNvPicPr>
            <a:picLocks noChangeAspect="1"/>
          </p:cNvPicPr>
          <p:nvPr/>
        </p:nvPicPr>
        <p:blipFill>
          <a:blip r:embed="rId3"/>
          <a:stretch>
            <a:fillRect/>
          </a:stretch>
        </p:blipFill>
        <p:spPr>
          <a:xfrm>
            <a:off x="0" y="159124"/>
            <a:ext cx="4597400" cy="1752600"/>
          </a:xfrm>
          <a:prstGeom prst="rect">
            <a:avLst/>
          </a:prstGeom>
        </p:spPr>
      </p:pic>
      <p:pic>
        <p:nvPicPr>
          <p:cNvPr id="5" name="Picture 4">
            <a:extLst>
              <a:ext uri="{FF2B5EF4-FFF2-40B4-BE49-F238E27FC236}">
                <a16:creationId xmlns:a16="http://schemas.microsoft.com/office/drawing/2014/main" id="{A1CD4633-48BB-3542-8F76-FDD69F820151}"/>
              </a:ext>
            </a:extLst>
          </p:cNvPr>
          <p:cNvPicPr>
            <a:picLocks noChangeAspect="1"/>
          </p:cNvPicPr>
          <p:nvPr/>
        </p:nvPicPr>
        <p:blipFill>
          <a:blip r:embed="rId4"/>
          <a:stretch>
            <a:fillRect/>
          </a:stretch>
        </p:blipFill>
        <p:spPr>
          <a:xfrm>
            <a:off x="4813124" y="0"/>
            <a:ext cx="3228641" cy="6858000"/>
          </a:xfrm>
          <a:prstGeom prst="rect">
            <a:avLst/>
          </a:prstGeom>
        </p:spPr>
      </p:pic>
      <p:pic>
        <p:nvPicPr>
          <p:cNvPr id="6" name="Picture 5">
            <a:extLst>
              <a:ext uri="{FF2B5EF4-FFF2-40B4-BE49-F238E27FC236}">
                <a16:creationId xmlns:a16="http://schemas.microsoft.com/office/drawing/2014/main" id="{57CAD93F-E18C-C943-BAF1-164CAAC540D3}"/>
              </a:ext>
            </a:extLst>
          </p:cNvPr>
          <p:cNvPicPr>
            <a:picLocks noChangeAspect="1"/>
          </p:cNvPicPr>
          <p:nvPr/>
        </p:nvPicPr>
        <p:blipFill>
          <a:blip r:embed="rId5"/>
          <a:stretch>
            <a:fillRect/>
          </a:stretch>
        </p:blipFill>
        <p:spPr>
          <a:xfrm>
            <a:off x="0" y="3972970"/>
            <a:ext cx="4813124" cy="2019299"/>
          </a:xfrm>
          <a:prstGeom prst="rect">
            <a:avLst/>
          </a:prstGeom>
        </p:spPr>
      </p:pic>
      <p:pic>
        <p:nvPicPr>
          <p:cNvPr id="7" name="Picture 6">
            <a:extLst>
              <a:ext uri="{FF2B5EF4-FFF2-40B4-BE49-F238E27FC236}">
                <a16:creationId xmlns:a16="http://schemas.microsoft.com/office/drawing/2014/main" id="{0733F90D-4757-8043-B4EF-5C1BEC36204C}"/>
              </a:ext>
            </a:extLst>
          </p:cNvPr>
          <p:cNvPicPr>
            <a:picLocks noChangeAspect="1"/>
          </p:cNvPicPr>
          <p:nvPr/>
        </p:nvPicPr>
        <p:blipFill>
          <a:blip r:embed="rId6"/>
          <a:stretch>
            <a:fillRect/>
          </a:stretch>
        </p:blipFill>
        <p:spPr>
          <a:xfrm>
            <a:off x="0" y="1911724"/>
            <a:ext cx="3873500" cy="2019300"/>
          </a:xfrm>
          <a:prstGeom prst="rect">
            <a:avLst/>
          </a:prstGeom>
        </p:spPr>
      </p:pic>
      <p:sp>
        <p:nvSpPr>
          <p:cNvPr id="8" name="TextBox 7">
            <a:extLst>
              <a:ext uri="{FF2B5EF4-FFF2-40B4-BE49-F238E27FC236}">
                <a16:creationId xmlns:a16="http://schemas.microsoft.com/office/drawing/2014/main" id="{D109B877-6A90-A24F-A34B-749A09BC7FF5}"/>
              </a:ext>
            </a:extLst>
          </p:cNvPr>
          <p:cNvSpPr txBox="1"/>
          <p:nvPr/>
        </p:nvSpPr>
        <p:spPr>
          <a:xfrm>
            <a:off x="8657864" y="5278056"/>
            <a:ext cx="3363808" cy="646331"/>
          </a:xfrm>
          <a:prstGeom prst="rect">
            <a:avLst/>
          </a:prstGeom>
          <a:noFill/>
        </p:spPr>
        <p:txBody>
          <a:bodyPr wrap="square" rtlCol="0">
            <a:spAutoFit/>
          </a:bodyPr>
          <a:lstStyle/>
          <a:p>
            <a:r>
              <a:rPr lang="en-US" dirty="0"/>
              <a:t>Overall prevalence of OSA ( AHI &gt; 30 ) in survivors</a:t>
            </a:r>
            <a:r>
              <a:rPr lang="en-US" b="1" dirty="0"/>
              <a:t> over 50%</a:t>
            </a:r>
          </a:p>
        </p:txBody>
      </p:sp>
      <p:sp>
        <p:nvSpPr>
          <p:cNvPr id="2" name="TextBox 1">
            <a:extLst>
              <a:ext uri="{FF2B5EF4-FFF2-40B4-BE49-F238E27FC236}">
                <a16:creationId xmlns:a16="http://schemas.microsoft.com/office/drawing/2014/main" id="{9028410B-4CFE-1BE1-D0B7-87883FDE2E34}"/>
              </a:ext>
            </a:extLst>
          </p:cNvPr>
          <p:cNvSpPr txBox="1"/>
          <p:nvPr/>
        </p:nvSpPr>
        <p:spPr>
          <a:xfrm>
            <a:off x="6851648" y="159124"/>
            <a:ext cx="1967696" cy="369332"/>
          </a:xfrm>
          <a:prstGeom prst="rect">
            <a:avLst/>
          </a:prstGeom>
          <a:noFill/>
        </p:spPr>
        <p:txBody>
          <a:bodyPr wrap="square" rtlCol="0">
            <a:spAutoFit/>
          </a:bodyPr>
          <a:lstStyle/>
          <a:p>
            <a:r>
              <a:rPr lang="en-US" dirty="0"/>
              <a:t>&amp; No prior OSA Dx</a:t>
            </a:r>
          </a:p>
        </p:txBody>
      </p:sp>
    </p:spTree>
    <p:extLst>
      <p:ext uri="{BB962C8B-B14F-4D97-AF65-F5344CB8AC3E}">
        <p14:creationId xmlns:p14="http://schemas.microsoft.com/office/powerpoint/2010/main" val="25360953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9215F-F267-A9CA-17E6-5E91B7164B0A}"/>
              </a:ext>
            </a:extLst>
          </p:cNvPr>
          <p:cNvSpPr>
            <a:spLocks noGrp="1"/>
          </p:cNvSpPr>
          <p:nvPr>
            <p:ph type="title"/>
          </p:nvPr>
        </p:nvSpPr>
        <p:spPr/>
        <p:txBody>
          <a:bodyPr/>
          <a:lstStyle/>
          <a:p>
            <a:r>
              <a:rPr lang="en-US" dirty="0"/>
              <a:t>Our Research</a:t>
            </a:r>
          </a:p>
        </p:txBody>
      </p:sp>
      <p:sp>
        <p:nvSpPr>
          <p:cNvPr id="3" name="Content Placeholder 2">
            <a:extLst>
              <a:ext uri="{FF2B5EF4-FFF2-40B4-BE49-F238E27FC236}">
                <a16:creationId xmlns:a16="http://schemas.microsoft.com/office/drawing/2014/main" id="{92DE8814-896A-7790-B8AD-B50E7E56E1ED}"/>
              </a:ext>
            </a:extLst>
          </p:cNvPr>
          <p:cNvSpPr>
            <a:spLocks noGrp="1"/>
          </p:cNvSpPr>
          <p:nvPr>
            <p:ph idx="1"/>
          </p:nvPr>
        </p:nvSpPr>
        <p:spPr>
          <a:xfrm>
            <a:off x="718139" y="3170894"/>
            <a:ext cx="4219015" cy="3321981"/>
          </a:xfrm>
        </p:spPr>
        <p:txBody>
          <a:bodyPr>
            <a:normAutofit fontScale="85000" lnSpcReduction="20000"/>
          </a:bodyPr>
          <a:lstStyle/>
          <a:p>
            <a:r>
              <a:rPr lang="en-US" dirty="0"/>
              <a:t>De-identified, patient-level data (not PHI, though recommended to be treated as such)</a:t>
            </a:r>
          </a:p>
          <a:p>
            <a:r>
              <a:rPr lang="en-US" dirty="0"/>
              <a:t>Federated data from medical center EHRs</a:t>
            </a:r>
          </a:p>
          <a:p>
            <a:pPr lvl="1"/>
            <a:r>
              <a:rPr lang="en-US" dirty="0"/>
              <a:t>Center for High Performance Computing protected environment</a:t>
            </a:r>
          </a:p>
          <a:p>
            <a:r>
              <a:rPr lang="en-US" dirty="0"/>
              <a:t>We are only using cross-sectional (1-encounter) data</a:t>
            </a:r>
          </a:p>
        </p:txBody>
      </p:sp>
      <p:pic>
        <p:nvPicPr>
          <p:cNvPr id="4" name="Picture 3">
            <a:extLst>
              <a:ext uri="{FF2B5EF4-FFF2-40B4-BE49-F238E27FC236}">
                <a16:creationId xmlns:a16="http://schemas.microsoft.com/office/drawing/2014/main" id="{B3FAF27B-9B25-4106-DB9F-4D2D80458496}"/>
              </a:ext>
            </a:extLst>
          </p:cNvPr>
          <p:cNvPicPr>
            <a:picLocks noChangeAspect="1"/>
          </p:cNvPicPr>
          <p:nvPr/>
        </p:nvPicPr>
        <p:blipFill>
          <a:blip r:embed="rId3"/>
          <a:stretch>
            <a:fillRect/>
          </a:stretch>
        </p:blipFill>
        <p:spPr>
          <a:xfrm>
            <a:off x="1085850" y="1488293"/>
            <a:ext cx="4219015" cy="1442867"/>
          </a:xfrm>
          <a:prstGeom prst="rect">
            <a:avLst/>
          </a:prstGeom>
        </p:spPr>
      </p:pic>
      <p:pic>
        <p:nvPicPr>
          <p:cNvPr id="6" name="Picture 5">
            <a:extLst>
              <a:ext uri="{FF2B5EF4-FFF2-40B4-BE49-F238E27FC236}">
                <a16:creationId xmlns:a16="http://schemas.microsoft.com/office/drawing/2014/main" id="{41B11843-FA78-4C25-EFCD-579A42CAFC8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52515" y="1242289"/>
            <a:ext cx="6402609" cy="1836043"/>
          </a:xfrm>
          <a:prstGeom prst="rect">
            <a:avLst/>
          </a:prstGeom>
        </p:spPr>
      </p:pic>
      <p:graphicFrame>
        <p:nvGraphicFramePr>
          <p:cNvPr id="7" name="Table 5">
            <a:extLst>
              <a:ext uri="{FF2B5EF4-FFF2-40B4-BE49-F238E27FC236}">
                <a16:creationId xmlns:a16="http://schemas.microsoft.com/office/drawing/2014/main" id="{4D4DE634-DEDC-D99D-3FE3-98A16E81B6CF}"/>
              </a:ext>
            </a:extLst>
          </p:cNvPr>
          <p:cNvGraphicFramePr>
            <a:graphicFrameLocks noGrp="1"/>
          </p:cNvGraphicFramePr>
          <p:nvPr>
            <p:extLst>
              <p:ext uri="{D42A27DB-BD31-4B8C-83A1-F6EECF244321}">
                <p14:modId xmlns:p14="http://schemas.microsoft.com/office/powerpoint/2010/main" val="1504116267"/>
              </p:ext>
            </p:extLst>
          </p:nvPr>
        </p:nvGraphicFramePr>
        <p:xfrm>
          <a:off x="5552515" y="3466706"/>
          <a:ext cx="6256596" cy="3205480"/>
        </p:xfrm>
        <a:graphic>
          <a:graphicData uri="http://schemas.openxmlformats.org/drawingml/2006/table">
            <a:tbl>
              <a:tblPr firstRow="1" bandRow="1">
                <a:tableStyleId>{C083E6E3-FA7D-4D7B-A595-EF9225AFEA82}</a:tableStyleId>
              </a:tblPr>
              <a:tblGrid>
                <a:gridCol w="3587376">
                  <a:extLst>
                    <a:ext uri="{9D8B030D-6E8A-4147-A177-3AD203B41FA5}">
                      <a16:colId xmlns:a16="http://schemas.microsoft.com/office/drawing/2014/main" val="3566131836"/>
                    </a:ext>
                  </a:extLst>
                </a:gridCol>
                <a:gridCol w="2669220">
                  <a:extLst>
                    <a:ext uri="{9D8B030D-6E8A-4147-A177-3AD203B41FA5}">
                      <a16:colId xmlns:a16="http://schemas.microsoft.com/office/drawing/2014/main" val="886369643"/>
                    </a:ext>
                  </a:extLst>
                </a:gridCol>
              </a:tblGrid>
              <a:tr h="370840">
                <a:tc>
                  <a:txBody>
                    <a:bodyPr/>
                    <a:lstStyle/>
                    <a:p>
                      <a:r>
                        <a:rPr lang="en-US" dirty="0"/>
                        <a:t>Data Available</a:t>
                      </a:r>
                    </a:p>
                  </a:txBody>
                  <a:tcPr/>
                </a:tc>
                <a:tc>
                  <a:txBody>
                    <a:bodyPr/>
                    <a:lstStyle/>
                    <a:p>
                      <a:r>
                        <a:rPr lang="en-US" dirty="0"/>
                        <a:t>Data unavailable</a:t>
                      </a:r>
                    </a:p>
                  </a:txBody>
                  <a:tcPr/>
                </a:tc>
                <a:extLst>
                  <a:ext uri="{0D108BD9-81ED-4DB2-BD59-A6C34878D82A}">
                    <a16:rowId xmlns:a16="http://schemas.microsoft.com/office/drawing/2014/main" val="1681914315"/>
                  </a:ext>
                </a:extLst>
              </a:tr>
              <a:tr h="370840">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Demographics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Diagnosis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Medications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Procedures - what procedures were done. E.g. sleep study code</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Labs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Cancer registry (NAACCR)</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Allergies</a:t>
                      </a:r>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Death </a:t>
                      </a:r>
                      <a:r>
                        <a:rPr lang="en-US" sz="1800" kern="1200" dirty="0" err="1">
                          <a:solidFill>
                            <a:schemeClr val="tx1"/>
                          </a:solidFill>
                          <a:effectLst/>
                          <a:latin typeface="+mn-lt"/>
                          <a:ea typeface="+mn-ea"/>
                          <a:cs typeface="+mn-cs"/>
                        </a:rPr>
                        <a:t>Recoreds</a:t>
                      </a:r>
                      <a:r>
                        <a:rPr lang="en-US" sz="1800" kern="1200" dirty="0">
                          <a:solidFill>
                            <a:schemeClr val="tx1"/>
                          </a:solidFill>
                          <a:effectLst/>
                          <a:latin typeface="+mn-lt"/>
                          <a:ea typeface="+mn-ea"/>
                          <a:cs typeface="+mn-cs"/>
                        </a:rPr>
                        <a:t>* (in progress)</a:t>
                      </a:r>
                      <a:endParaRPr lang="en-US" dirty="0"/>
                    </a:p>
                    <a:p>
                      <a:endParaRPr lang="en-US" dirty="0"/>
                    </a:p>
                  </a:txBody>
                  <a:tcPr/>
                </a:tc>
                <a:tc>
                  <a:txBody>
                    <a:bodyPr/>
                    <a:lstStyle/>
                    <a:p>
                      <a:pPr marL="285750" indent="-285750">
                        <a:buFont typeface="Arial" panose="020B0604020202020204" pitchFamily="34" charset="0"/>
                        <a:buChar char="•"/>
                      </a:pPr>
                      <a:r>
                        <a:rPr lang="en-US" sz="1800" kern="1200" dirty="0">
                          <a:solidFill>
                            <a:schemeClr val="tx1"/>
                          </a:solidFill>
                          <a:effectLst/>
                          <a:latin typeface="+mn-lt"/>
                          <a:ea typeface="+mn-ea"/>
                          <a:cs typeface="+mn-cs"/>
                        </a:rPr>
                        <a:t>Some notes*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Diagnostic reports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DICOM image objects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Providers</a:t>
                      </a:r>
                      <a:endParaRPr lang="en-US" dirty="0"/>
                    </a:p>
                    <a:p>
                      <a:pPr marL="285750" indent="-285750">
                        <a:buFont typeface="Arial" panose="020B0604020202020204" pitchFamily="34" charset="0"/>
                        <a:buChar char="•"/>
                      </a:pPr>
                      <a:r>
                        <a:rPr lang="en-US" sz="1800" kern="1200" dirty="0">
                          <a:solidFill>
                            <a:schemeClr val="tx1"/>
                          </a:solidFill>
                          <a:effectLst/>
                          <a:latin typeface="+mn-lt"/>
                          <a:ea typeface="+mn-ea"/>
                          <a:cs typeface="+mn-cs"/>
                        </a:rPr>
                        <a:t>Departments/clinics</a:t>
                      </a:r>
                      <a:endParaRPr lang="en-US" dirty="0"/>
                    </a:p>
                    <a:p>
                      <a:endParaRPr lang="en-US" dirty="0"/>
                    </a:p>
                  </a:txBody>
                  <a:tcPr/>
                </a:tc>
                <a:extLst>
                  <a:ext uri="{0D108BD9-81ED-4DB2-BD59-A6C34878D82A}">
                    <a16:rowId xmlns:a16="http://schemas.microsoft.com/office/drawing/2014/main" val="3420175816"/>
                  </a:ext>
                </a:extLst>
              </a:tr>
            </a:tbl>
          </a:graphicData>
        </a:graphic>
      </p:graphicFrame>
    </p:spTree>
    <p:extLst>
      <p:ext uri="{BB962C8B-B14F-4D97-AF65-F5344CB8AC3E}">
        <p14:creationId xmlns:p14="http://schemas.microsoft.com/office/powerpoint/2010/main" val="19295874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A7726-4499-DE32-1D26-95E4967E089C}"/>
              </a:ext>
            </a:extLst>
          </p:cNvPr>
          <p:cNvSpPr>
            <a:spLocks noGrp="1"/>
          </p:cNvSpPr>
          <p:nvPr>
            <p:ph type="title"/>
          </p:nvPr>
        </p:nvSpPr>
        <p:spPr/>
        <p:txBody>
          <a:bodyPr/>
          <a:lstStyle/>
          <a:p>
            <a:r>
              <a:rPr lang="en-US" dirty="0"/>
              <a:t>Data Request</a:t>
            </a:r>
          </a:p>
        </p:txBody>
      </p:sp>
      <p:sp>
        <p:nvSpPr>
          <p:cNvPr id="3" name="Content Placeholder 2">
            <a:extLst>
              <a:ext uri="{FF2B5EF4-FFF2-40B4-BE49-F238E27FC236}">
                <a16:creationId xmlns:a16="http://schemas.microsoft.com/office/drawing/2014/main" id="{BEA08DBE-B7E0-ED73-C816-46A0F4D19C77}"/>
              </a:ext>
            </a:extLst>
          </p:cNvPr>
          <p:cNvSpPr>
            <a:spLocks noGrp="1"/>
          </p:cNvSpPr>
          <p:nvPr>
            <p:ph idx="1"/>
          </p:nvPr>
        </p:nvSpPr>
        <p:spPr/>
        <p:txBody>
          <a:bodyPr/>
          <a:lstStyle/>
          <a:p>
            <a:r>
              <a:rPr lang="en-US" dirty="0"/>
              <a:t>Age &gt; 18; Admission between 1-1-2018 and 9-28-2022</a:t>
            </a:r>
          </a:p>
          <a:p>
            <a:r>
              <a:rPr lang="en-US" dirty="0"/>
              <a:t>An ICD code for Hypercapnic RF; ABG calendar day of admission with PaCO2 over 45 mmHg. </a:t>
            </a:r>
          </a:p>
          <a:p>
            <a:r>
              <a:rPr lang="en-US" dirty="0"/>
              <a:t>Dataset: 925,512 patients from 70 Healthcare organizations</a:t>
            </a:r>
          </a:p>
          <a:p>
            <a:pPr lvl="1"/>
            <a:r>
              <a:rPr lang="en-US" dirty="0"/>
              <a:t>80+ </a:t>
            </a:r>
            <a:r>
              <a:rPr lang="en-US" dirty="0" err="1"/>
              <a:t>gb</a:t>
            </a:r>
            <a:r>
              <a:rPr lang="en-US" dirty="0"/>
              <a:t> of data; 1.2 Billion ‘facts’ in medications alone. </a:t>
            </a:r>
          </a:p>
          <a:p>
            <a:r>
              <a:rPr lang="en-US" dirty="0"/>
              <a:t>Exclude: entries where any data element (demographics, lab tests, diagnostic codes, procedure codes, medications, vital signs) is empty to ensure complete data.</a:t>
            </a:r>
          </a:p>
          <a:p>
            <a:r>
              <a:rPr lang="en-US" dirty="0"/>
              <a:t>Exclude: all repeat admissions</a:t>
            </a:r>
          </a:p>
        </p:txBody>
      </p:sp>
    </p:spTree>
    <p:extLst>
      <p:ext uri="{BB962C8B-B14F-4D97-AF65-F5344CB8AC3E}">
        <p14:creationId xmlns:p14="http://schemas.microsoft.com/office/powerpoint/2010/main" val="1586987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564AF-C5DA-DCE0-D819-7F74A134D583}"/>
              </a:ext>
            </a:extLst>
          </p:cNvPr>
          <p:cNvSpPr>
            <a:spLocks noGrp="1"/>
          </p:cNvSpPr>
          <p:nvPr>
            <p:ph type="title"/>
          </p:nvPr>
        </p:nvSpPr>
        <p:spPr/>
        <p:txBody>
          <a:bodyPr/>
          <a:lstStyle/>
          <a:p>
            <a:r>
              <a:rPr lang="en-US" dirty="0"/>
              <a:t>Patients:</a:t>
            </a:r>
          </a:p>
        </p:txBody>
      </p:sp>
      <p:sp>
        <p:nvSpPr>
          <p:cNvPr id="3" name="Content Placeholder 2">
            <a:extLst>
              <a:ext uri="{FF2B5EF4-FFF2-40B4-BE49-F238E27FC236}">
                <a16:creationId xmlns:a16="http://schemas.microsoft.com/office/drawing/2014/main" id="{A7661FF4-77B6-5D22-C4AC-1F9FC77FF726}"/>
              </a:ext>
            </a:extLst>
          </p:cNvPr>
          <p:cNvSpPr>
            <a:spLocks noGrp="1"/>
          </p:cNvSpPr>
          <p:nvPr>
            <p:ph idx="1"/>
          </p:nvPr>
        </p:nvSpPr>
        <p:spPr>
          <a:xfrm>
            <a:off x="469231" y="1912918"/>
            <a:ext cx="4327358" cy="4351338"/>
          </a:xfrm>
        </p:spPr>
        <p:txBody>
          <a:bodyPr/>
          <a:lstStyle/>
          <a:p>
            <a:r>
              <a:rPr lang="en-US" dirty="0"/>
              <a:t>n=118,981 first hypercapnia admission</a:t>
            </a:r>
          </a:p>
          <a:p>
            <a:r>
              <a:rPr lang="en-US" dirty="0"/>
              <a:t>~60% have ABGs; 35% have VBGs. 99%+ have BMPs, CBCs</a:t>
            </a:r>
          </a:p>
          <a:p>
            <a:r>
              <a:rPr lang="en-US" dirty="0"/>
              <a:t>Vital signs: 80% with BP, 30% with RR charted</a:t>
            </a:r>
          </a:p>
          <a:p>
            <a:endParaRPr lang="en-US" dirty="0"/>
          </a:p>
        </p:txBody>
      </p:sp>
      <p:graphicFrame>
        <p:nvGraphicFramePr>
          <p:cNvPr id="4" name="Table 3">
            <a:extLst>
              <a:ext uri="{FF2B5EF4-FFF2-40B4-BE49-F238E27FC236}">
                <a16:creationId xmlns:a16="http://schemas.microsoft.com/office/drawing/2014/main" id="{A9E608B4-C5B2-A2D0-9F97-3C3AA8AA6CDD}"/>
              </a:ext>
            </a:extLst>
          </p:cNvPr>
          <p:cNvGraphicFramePr>
            <a:graphicFrameLocks noGrp="1"/>
          </p:cNvGraphicFramePr>
          <p:nvPr>
            <p:extLst>
              <p:ext uri="{D42A27DB-BD31-4B8C-83A1-F6EECF244321}">
                <p14:modId xmlns:p14="http://schemas.microsoft.com/office/powerpoint/2010/main" val="3090178928"/>
              </p:ext>
            </p:extLst>
          </p:nvPr>
        </p:nvGraphicFramePr>
        <p:xfrm>
          <a:off x="4796589" y="480781"/>
          <a:ext cx="7202904" cy="5896437"/>
        </p:xfrm>
        <a:graphic>
          <a:graphicData uri="http://schemas.openxmlformats.org/drawingml/2006/table">
            <a:tbl>
              <a:tblPr>
                <a:tableStyleId>{073A0DAA-6AF3-43AB-8588-CEC1D06C72B9}</a:tableStyleId>
              </a:tblPr>
              <a:tblGrid>
                <a:gridCol w="1800726">
                  <a:extLst>
                    <a:ext uri="{9D8B030D-6E8A-4147-A177-3AD203B41FA5}">
                      <a16:colId xmlns:a16="http://schemas.microsoft.com/office/drawing/2014/main" val="977432165"/>
                    </a:ext>
                  </a:extLst>
                </a:gridCol>
                <a:gridCol w="1800726">
                  <a:extLst>
                    <a:ext uri="{9D8B030D-6E8A-4147-A177-3AD203B41FA5}">
                      <a16:colId xmlns:a16="http://schemas.microsoft.com/office/drawing/2014/main" val="2840069212"/>
                    </a:ext>
                  </a:extLst>
                </a:gridCol>
                <a:gridCol w="1800726">
                  <a:extLst>
                    <a:ext uri="{9D8B030D-6E8A-4147-A177-3AD203B41FA5}">
                      <a16:colId xmlns:a16="http://schemas.microsoft.com/office/drawing/2014/main" val="27246326"/>
                    </a:ext>
                  </a:extLst>
                </a:gridCol>
                <a:gridCol w="1800726">
                  <a:extLst>
                    <a:ext uri="{9D8B030D-6E8A-4147-A177-3AD203B41FA5}">
                      <a16:colId xmlns:a16="http://schemas.microsoft.com/office/drawing/2014/main" val="2632968522"/>
                    </a:ext>
                  </a:extLst>
                </a:gridCol>
              </a:tblGrid>
              <a:tr h="358159">
                <a:tc>
                  <a:txBody>
                    <a:bodyPr/>
                    <a:lstStyle/>
                    <a:p>
                      <a:pPr algn="l" fontAlgn="b"/>
                      <a:r>
                        <a:rPr lang="en-US" sz="2000" u="none" strike="noStrike" dirty="0">
                          <a:effectLst/>
                        </a:rPr>
                        <a:t> </a:t>
                      </a:r>
                      <a:endParaRPr lang="en-US" sz="2000" b="0" i="0" u="none" strike="noStrike" dirty="0">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Total</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ABG Group</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ICD Group</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76216546"/>
                  </a:ext>
                </a:extLst>
              </a:tr>
              <a:tr h="358159">
                <a:tc>
                  <a:txBody>
                    <a:bodyPr/>
                    <a:lstStyle/>
                    <a:p>
                      <a:pPr algn="l" fontAlgn="b"/>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N=118,981</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N=80,178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N=35,517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86309614"/>
                  </a:ext>
                </a:extLst>
              </a:tr>
              <a:tr h="358159">
                <a:tc>
                  <a:txBody>
                    <a:bodyPr/>
                    <a:lstStyle/>
                    <a:p>
                      <a:pPr algn="l" fontAlgn="b"/>
                      <a:r>
                        <a:rPr lang="en-US" sz="2000" u="none" strike="noStrike">
                          <a:effectLst/>
                        </a:rPr>
                        <a:t>Age</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u="none" strike="noStrike" dirty="0">
                          <a:effectLst/>
                        </a:rPr>
                        <a:t>64 (±14)</a:t>
                      </a:r>
                      <a:endParaRPr lang="en-US" sz="2000" b="1" i="0" u="none" strike="noStrike" dirty="0">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64 (±14)</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64 (±14)</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78271084"/>
                  </a:ext>
                </a:extLst>
              </a:tr>
              <a:tr h="358159">
                <a:tc>
                  <a:txBody>
                    <a:bodyPr/>
                    <a:lstStyle/>
                    <a:p>
                      <a:pPr algn="l" fontAlgn="b"/>
                      <a:r>
                        <a:rPr lang="en-US" sz="2000" u="none" strike="noStrike">
                          <a:effectLst/>
                        </a:rPr>
                        <a:t>Female?</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47% (55,838)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u="none" strike="noStrike">
                          <a:effectLst/>
                        </a:rPr>
                        <a:t>45% (36,056)</a:t>
                      </a:r>
                      <a:endParaRPr lang="en-US" sz="2000" b="1"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u="none" strike="noStrike" dirty="0">
                          <a:effectLst/>
                        </a:rPr>
                        <a:t>51% (18,219)</a:t>
                      </a:r>
                      <a:endParaRPr lang="en-US" sz="2000" b="1" i="0" u="none" strike="noStrike" dirty="0">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8149245"/>
                  </a:ext>
                </a:extLst>
              </a:tr>
              <a:tr h="358159">
                <a:tc>
                  <a:txBody>
                    <a:bodyPr/>
                    <a:lstStyle/>
                    <a:p>
                      <a:pPr algn="l" fontAlgn="b"/>
                      <a:r>
                        <a:rPr lang="en-US" sz="2000" u="none" strike="noStrike">
                          <a:effectLst/>
                        </a:rPr>
                        <a:t>Asian</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1% (1,170)</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1% (839)</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1% (311)</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9296222"/>
                  </a:ext>
                </a:extLst>
              </a:tr>
              <a:tr h="358159">
                <a:tc>
                  <a:txBody>
                    <a:bodyPr/>
                    <a:lstStyle/>
                    <a:p>
                      <a:pPr algn="l" fontAlgn="b"/>
                      <a:r>
                        <a:rPr lang="en-US" sz="2000" u="none" strike="noStrike">
                          <a:effectLst/>
                        </a:rPr>
                        <a:t>Black</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22% (25,755)</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u="none" strike="noStrike">
                          <a:effectLst/>
                        </a:rPr>
                        <a:t>20% (16,195)</a:t>
                      </a:r>
                      <a:endParaRPr lang="en-US" sz="2000" b="1"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b="1" u="none" strike="noStrike" dirty="0">
                          <a:effectLst/>
                        </a:rPr>
                        <a:t>25% (8,928)</a:t>
                      </a:r>
                      <a:endParaRPr lang="en-US" sz="2000" b="1" i="0" u="none" strike="noStrike" dirty="0">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47224654"/>
                  </a:ext>
                </a:extLst>
              </a:tr>
              <a:tr h="241320">
                <a:tc>
                  <a:txBody>
                    <a:bodyPr/>
                    <a:lstStyle/>
                    <a:p>
                      <a:pPr algn="l" fontAlgn="b"/>
                      <a:r>
                        <a:rPr lang="en-US" sz="2000" u="none" strike="noStrike">
                          <a:effectLst/>
                        </a:rPr>
                        <a:t>Native American / Alaska Native</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(338)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(194)</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(135)</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200856"/>
                  </a:ext>
                </a:extLst>
              </a:tr>
              <a:tr h="535535">
                <a:tc>
                  <a:txBody>
                    <a:bodyPr/>
                    <a:lstStyle/>
                    <a:p>
                      <a:pPr algn="l" fontAlgn="b"/>
                      <a:r>
                        <a:rPr lang="en-US" sz="2000" u="none" strike="noStrike">
                          <a:effectLst/>
                        </a:rPr>
                        <a:t>Native Hawaiian / Pacific Islander</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(87)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(51)</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0% (34)</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1242588"/>
                  </a:ext>
                </a:extLst>
              </a:tr>
              <a:tr h="358159">
                <a:tc>
                  <a:txBody>
                    <a:bodyPr/>
                    <a:lstStyle/>
                    <a:p>
                      <a:pPr algn="l" fontAlgn="b"/>
                      <a:r>
                        <a:rPr lang="en-US" sz="2000" u="none" strike="noStrike">
                          <a:effectLst/>
                        </a:rPr>
                        <a:t>White</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71% (84,585)</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72% (57,988)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68% (24,190)</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606718"/>
                  </a:ext>
                </a:extLst>
              </a:tr>
              <a:tr h="358159">
                <a:tc>
                  <a:txBody>
                    <a:bodyPr/>
                    <a:lstStyle/>
                    <a:p>
                      <a:pPr algn="l" fontAlgn="b"/>
                      <a:r>
                        <a:rPr lang="en-US" sz="2000" u="none" strike="noStrike">
                          <a:effectLst/>
                        </a:rPr>
                        <a:t>Latino</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3% (3,211)</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3% (2,053)</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3% (1,095)</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7202305"/>
                  </a:ext>
                </a:extLst>
              </a:tr>
              <a:tr h="358159">
                <a:tc>
                  <a:txBody>
                    <a:bodyPr/>
                    <a:lstStyle/>
                    <a:p>
                      <a:pPr algn="l" fontAlgn="b"/>
                      <a:r>
                        <a:rPr lang="en-US" sz="2000" u="none" strike="noStrike">
                          <a:effectLst/>
                        </a:rPr>
                        <a:t>Location</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0797533"/>
                  </a:ext>
                </a:extLst>
              </a:tr>
              <a:tr h="358159">
                <a:tc>
                  <a:txBody>
                    <a:bodyPr/>
                    <a:lstStyle/>
                    <a:p>
                      <a:pPr algn="l" fontAlgn="b"/>
                      <a:r>
                        <a:rPr lang="en-US" sz="2000" u="none" strike="noStrike">
                          <a:effectLst/>
                        </a:rPr>
                        <a:t>   midwest</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17% (20,797)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16% (13,137)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18% (6,492)</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36150842"/>
                  </a:ext>
                </a:extLst>
              </a:tr>
              <a:tr h="358159">
                <a:tc>
                  <a:txBody>
                    <a:bodyPr/>
                    <a:lstStyle/>
                    <a:p>
                      <a:pPr algn="l" fontAlgn="b"/>
                      <a:r>
                        <a:rPr lang="en-US" sz="2000" u="none" strike="noStrike">
                          <a:effectLst/>
                        </a:rPr>
                        <a:t>   northeast</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30% (35,937)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32% (25,348)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30% (10,556)</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57498292"/>
                  </a:ext>
                </a:extLst>
              </a:tr>
              <a:tr h="358159">
                <a:tc>
                  <a:txBody>
                    <a:bodyPr/>
                    <a:lstStyle/>
                    <a:p>
                      <a:pPr algn="l" fontAlgn="b"/>
                      <a:r>
                        <a:rPr lang="en-US" sz="2000" u="none" strike="noStrike">
                          <a:effectLst/>
                        </a:rPr>
                        <a:t>   south</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50% (58,988)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51% (41,087)</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45% (15,918)</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7251866"/>
                  </a:ext>
                </a:extLst>
              </a:tr>
              <a:tr h="358159">
                <a:tc>
                  <a:txBody>
                    <a:bodyPr/>
                    <a:lstStyle/>
                    <a:p>
                      <a:pPr algn="l" fontAlgn="b"/>
                      <a:r>
                        <a:rPr lang="en-US" sz="2000" u="none" strike="noStrike">
                          <a:effectLst/>
                        </a:rPr>
                        <a:t>   west</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3% (3,259)</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a:effectLst/>
                        </a:rPr>
                        <a:t> 1% (606)</a:t>
                      </a:r>
                      <a:endParaRPr lang="en-US" sz="2000" b="0" i="0" u="none" strike="noStrike">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000" u="none" strike="noStrike" dirty="0">
                          <a:effectLst/>
                        </a:rPr>
                        <a:t> 7% (2,551)</a:t>
                      </a:r>
                      <a:endParaRPr lang="en-US" sz="2000" b="0" i="0" u="none" strike="noStrike" dirty="0">
                        <a:effectLst/>
                        <a:latin typeface="Calibri" panose="020F0502020204030204" pitchFamily="34" charset="0"/>
                      </a:endParaRPr>
                    </a:p>
                  </a:txBody>
                  <a:tcPr marL="10585" marR="10585" marT="105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8486481"/>
                  </a:ext>
                </a:extLst>
              </a:tr>
            </a:tbl>
          </a:graphicData>
        </a:graphic>
      </p:graphicFrame>
    </p:spTree>
    <p:extLst>
      <p:ext uri="{BB962C8B-B14F-4D97-AF65-F5344CB8AC3E}">
        <p14:creationId xmlns:p14="http://schemas.microsoft.com/office/powerpoint/2010/main" val="41865013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98A09-4D76-7ABA-1598-26C057208370}"/>
              </a:ext>
            </a:extLst>
          </p:cNvPr>
          <p:cNvSpPr>
            <a:spLocks noGrp="1"/>
          </p:cNvSpPr>
          <p:nvPr>
            <p:ph type="title"/>
          </p:nvPr>
        </p:nvSpPr>
        <p:spPr/>
        <p:txBody>
          <a:bodyPr/>
          <a:lstStyle/>
          <a:p>
            <a:r>
              <a:rPr lang="en-US" dirty="0"/>
              <a:t>Comorbidities</a:t>
            </a:r>
          </a:p>
        </p:txBody>
      </p:sp>
      <p:sp>
        <p:nvSpPr>
          <p:cNvPr id="3" name="Content Placeholder 2">
            <a:extLst>
              <a:ext uri="{FF2B5EF4-FFF2-40B4-BE49-F238E27FC236}">
                <a16:creationId xmlns:a16="http://schemas.microsoft.com/office/drawing/2014/main" id="{E3A2F467-236A-E234-26E9-E15CE55AA08F}"/>
              </a:ext>
            </a:extLst>
          </p:cNvPr>
          <p:cNvSpPr>
            <a:spLocks noGrp="1"/>
          </p:cNvSpPr>
          <p:nvPr>
            <p:ph idx="1"/>
          </p:nvPr>
        </p:nvSpPr>
        <p:spPr>
          <a:xfrm>
            <a:off x="838200" y="1825625"/>
            <a:ext cx="4519863" cy="4351338"/>
          </a:xfrm>
        </p:spPr>
        <p:txBody>
          <a:bodyPr/>
          <a:lstStyle/>
          <a:p>
            <a:r>
              <a:rPr lang="en-US" dirty="0"/>
              <a:t>74,977 of 118,981 (63%) have at least 1 of: COPD, CHF, OSA</a:t>
            </a:r>
          </a:p>
          <a:p>
            <a:pPr lvl="1"/>
            <a:r>
              <a:rPr lang="en-US" dirty="0"/>
              <a:t>35% have OSA</a:t>
            </a:r>
          </a:p>
          <a:p>
            <a:r>
              <a:rPr lang="en-US" dirty="0"/>
              <a:t>17% Asthma; 33% nicotine dependence</a:t>
            </a:r>
          </a:p>
          <a:p>
            <a:r>
              <a:rPr lang="en-US" dirty="0"/>
              <a:t>5% NMD; 6% OUD; 8% dementia</a:t>
            </a:r>
          </a:p>
        </p:txBody>
      </p:sp>
      <p:pic>
        <p:nvPicPr>
          <p:cNvPr id="4" name="Picture 3">
            <a:extLst>
              <a:ext uri="{FF2B5EF4-FFF2-40B4-BE49-F238E27FC236}">
                <a16:creationId xmlns:a16="http://schemas.microsoft.com/office/drawing/2014/main" id="{CDA47F91-0A14-D5CA-5BE3-10077A5C63EA}"/>
              </a:ext>
            </a:extLst>
          </p:cNvPr>
          <p:cNvPicPr>
            <a:picLocks noChangeAspect="1"/>
          </p:cNvPicPr>
          <p:nvPr/>
        </p:nvPicPr>
        <p:blipFill>
          <a:blip r:embed="rId2"/>
          <a:stretch>
            <a:fillRect/>
          </a:stretch>
        </p:blipFill>
        <p:spPr>
          <a:xfrm>
            <a:off x="5358063" y="1188452"/>
            <a:ext cx="6527006" cy="4351338"/>
          </a:xfrm>
          <a:prstGeom prst="rect">
            <a:avLst/>
          </a:prstGeom>
        </p:spPr>
      </p:pic>
    </p:spTree>
    <p:extLst>
      <p:ext uri="{BB962C8B-B14F-4D97-AF65-F5344CB8AC3E}">
        <p14:creationId xmlns:p14="http://schemas.microsoft.com/office/powerpoint/2010/main" val="731950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9A555-9EF7-597B-F629-4C1F7B6C6D3E}"/>
              </a:ext>
            </a:extLst>
          </p:cNvPr>
          <p:cNvSpPr>
            <a:spLocks noGrp="1"/>
          </p:cNvSpPr>
          <p:nvPr>
            <p:ph type="title"/>
          </p:nvPr>
        </p:nvSpPr>
        <p:spPr/>
        <p:txBody>
          <a:bodyPr/>
          <a:lstStyle/>
          <a:p>
            <a:r>
              <a:rPr lang="en-US" dirty="0"/>
              <a:t>Inpatient Management</a:t>
            </a:r>
          </a:p>
        </p:txBody>
      </p:sp>
      <p:sp>
        <p:nvSpPr>
          <p:cNvPr id="3" name="Content Placeholder 2">
            <a:extLst>
              <a:ext uri="{FF2B5EF4-FFF2-40B4-BE49-F238E27FC236}">
                <a16:creationId xmlns:a16="http://schemas.microsoft.com/office/drawing/2014/main" id="{CF052B59-AF5B-346B-C4C2-BD151A5B90E8}"/>
              </a:ext>
            </a:extLst>
          </p:cNvPr>
          <p:cNvSpPr>
            <a:spLocks noGrp="1"/>
          </p:cNvSpPr>
          <p:nvPr>
            <p:ph idx="1"/>
          </p:nvPr>
        </p:nvSpPr>
        <p:spPr>
          <a:xfrm>
            <a:off x="838200" y="1825625"/>
            <a:ext cx="6396789" cy="4351338"/>
          </a:xfrm>
        </p:spPr>
        <p:txBody>
          <a:bodyPr/>
          <a:lstStyle/>
          <a:p>
            <a:r>
              <a:rPr lang="en-US" dirty="0"/>
              <a:t>56% have critical care services billed</a:t>
            </a:r>
          </a:p>
          <a:p>
            <a:r>
              <a:rPr lang="en-US" dirty="0"/>
              <a:t>24% have a TTE performed; 17% have a CT of the chest</a:t>
            </a:r>
          </a:p>
          <a:p>
            <a:r>
              <a:rPr lang="en-US" dirty="0"/>
              <a:t>52% with acidemia (&lt;7.35 pH); higher likelihood of critical care (OR 1.77)</a:t>
            </a:r>
          </a:p>
          <a:p>
            <a:pPr lvl="1"/>
            <a:r>
              <a:rPr lang="en-US" dirty="0"/>
              <a:t>CHF (OR 0.82) and OSA (OR 0.93) less likely academic</a:t>
            </a:r>
          </a:p>
          <a:p>
            <a:pPr lvl="2"/>
            <a:r>
              <a:rPr lang="en-US" dirty="0"/>
              <a:t>More preventable?</a:t>
            </a:r>
          </a:p>
          <a:p>
            <a:pPr lvl="1"/>
            <a:r>
              <a:rPr lang="en-US" dirty="0"/>
              <a:t>COPD (OR 1.16), CKD (1.21), and OUD (1.10) more likely</a:t>
            </a:r>
          </a:p>
        </p:txBody>
      </p:sp>
      <p:pic>
        <p:nvPicPr>
          <p:cNvPr id="4" name="Picture 3">
            <a:extLst>
              <a:ext uri="{FF2B5EF4-FFF2-40B4-BE49-F238E27FC236}">
                <a16:creationId xmlns:a16="http://schemas.microsoft.com/office/drawing/2014/main" id="{706B1E2A-5682-A4D5-2E58-B7CF0FCD85BA}"/>
              </a:ext>
            </a:extLst>
          </p:cNvPr>
          <p:cNvPicPr>
            <a:picLocks noChangeAspect="1"/>
          </p:cNvPicPr>
          <p:nvPr/>
        </p:nvPicPr>
        <p:blipFill rotWithShape="1">
          <a:blip r:embed="rId2"/>
          <a:srcRect l="66447" t="27230" r="-292" b="17643"/>
          <a:stretch/>
        </p:blipFill>
        <p:spPr>
          <a:xfrm>
            <a:off x="8823157" y="4805961"/>
            <a:ext cx="1856874" cy="2016321"/>
          </a:xfrm>
          <a:prstGeom prst="rect">
            <a:avLst/>
          </a:prstGeom>
        </p:spPr>
      </p:pic>
      <p:pic>
        <p:nvPicPr>
          <p:cNvPr id="5" name="Picture 4">
            <a:extLst>
              <a:ext uri="{FF2B5EF4-FFF2-40B4-BE49-F238E27FC236}">
                <a16:creationId xmlns:a16="http://schemas.microsoft.com/office/drawing/2014/main" id="{CA880DD0-E42C-B8A4-BA65-B9F19729DD6B}"/>
              </a:ext>
            </a:extLst>
          </p:cNvPr>
          <p:cNvPicPr>
            <a:picLocks noChangeAspect="1"/>
          </p:cNvPicPr>
          <p:nvPr/>
        </p:nvPicPr>
        <p:blipFill rotWithShape="1">
          <a:blip r:embed="rId3"/>
          <a:srcRect r="28655"/>
          <a:stretch/>
        </p:blipFill>
        <p:spPr>
          <a:xfrm>
            <a:off x="6990348" y="231399"/>
            <a:ext cx="4752473" cy="4440836"/>
          </a:xfrm>
          <a:prstGeom prst="rect">
            <a:avLst/>
          </a:prstGeom>
        </p:spPr>
      </p:pic>
    </p:spTree>
    <p:extLst>
      <p:ext uri="{BB962C8B-B14F-4D97-AF65-F5344CB8AC3E}">
        <p14:creationId xmlns:p14="http://schemas.microsoft.com/office/powerpoint/2010/main" val="121271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012F-48C7-D5E3-3125-72D97346E285}"/>
              </a:ext>
            </a:extLst>
          </p:cNvPr>
          <p:cNvSpPr>
            <a:spLocks noGrp="1"/>
          </p:cNvSpPr>
          <p:nvPr>
            <p:ph type="title"/>
          </p:nvPr>
        </p:nvSpPr>
        <p:spPr/>
        <p:txBody>
          <a:bodyPr/>
          <a:lstStyle/>
          <a:p>
            <a:r>
              <a:rPr lang="en-US" dirty="0"/>
              <a:t>Who do guidelines apply to?</a:t>
            </a:r>
          </a:p>
        </p:txBody>
      </p:sp>
      <p:sp>
        <p:nvSpPr>
          <p:cNvPr id="3" name="Content Placeholder 2">
            <a:extLst>
              <a:ext uri="{FF2B5EF4-FFF2-40B4-BE49-F238E27FC236}">
                <a16:creationId xmlns:a16="http://schemas.microsoft.com/office/drawing/2014/main" id="{A07E02BF-94E9-ECC2-0979-997FC06E1C0A}"/>
              </a:ext>
            </a:extLst>
          </p:cNvPr>
          <p:cNvSpPr>
            <a:spLocks noGrp="1"/>
          </p:cNvSpPr>
          <p:nvPr>
            <p:ph idx="1"/>
          </p:nvPr>
        </p:nvSpPr>
        <p:spPr/>
        <p:txBody>
          <a:bodyPr/>
          <a:lstStyle/>
          <a:p>
            <a:pPr marL="0" indent="0">
              <a:buNone/>
            </a:pPr>
            <a:r>
              <a:rPr lang="en-US" dirty="0"/>
              <a:t>Based on diagnostic codes present</a:t>
            </a:r>
          </a:p>
          <a:p>
            <a:r>
              <a:rPr lang="en-US" dirty="0"/>
              <a:t>ATS OHS Guideline (2019): 28,337 </a:t>
            </a:r>
            <a:r>
              <a:rPr lang="en-US" b="1" dirty="0"/>
              <a:t>(24%)</a:t>
            </a:r>
          </a:p>
          <a:p>
            <a:r>
              <a:rPr lang="en-US" dirty="0"/>
              <a:t>ATS COPD NIV Guideline (2020): 17,960 </a:t>
            </a:r>
            <a:r>
              <a:rPr lang="en-US" b="1" dirty="0"/>
              <a:t>(15%)</a:t>
            </a:r>
          </a:p>
          <a:p>
            <a:endParaRPr lang="en-US" b="1" dirty="0"/>
          </a:p>
          <a:p>
            <a:pPr marL="0" indent="0" algn="ctr">
              <a:buNone/>
            </a:pPr>
            <a:r>
              <a:rPr lang="en-US" b="1" dirty="0">
                <a:solidFill>
                  <a:srgbClr val="C00000"/>
                </a:solidFill>
              </a:rPr>
              <a:t>Neither guideline: 61%</a:t>
            </a:r>
          </a:p>
        </p:txBody>
      </p:sp>
    </p:spTree>
    <p:extLst>
      <p:ext uri="{BB962C8B-B14F-4D97-AF65-F5344CB8AC3E}">
        <p14:creationId xmlns:p14="http://schemas.microsoft.com/office/powerpoint/2010/main" val="1589157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33B4F-9B88-2052-42C0-4A1E633A755A}"/>
              </a:ext>
            </a:extLst>
          </p:cNvPr>
          <p:cNvSpPr>
            <a:spLocks noGrp="1"/>
          </p:cNvSpPr>
          <p:nvPr>
            <p:ph type="title"/>
          </p:nvPr>
        </p:nvSpPr>
        <p:spPr/>
        <p:txBody>
          <a:bodyPr/>
          <a:lstStyle/>
          <a:p>
            <a:r>
              <a:rPr lang="en-US" dirty="0"/>
              <a:t>Limitations and next steps</a:t>
            </a:r>
          </a:p>
        </p:txBody>
      </p:sp>
      <p:sp>
        <p:nvSpPr>
          <p:cNvPr id="3" name="Content Placeholder 2">
            <a:extLst>
              <a:ext uri="{FF2B5EF4-FFF2-40B4-BE49-F238E27FC236}">
                <a16:creationId xmlns:a16="http://schemas.microsoft.com/office/drawing/2014/main" id="{AB535F3D-D3A4-C1CD-E172-9FE3D03BCBE3}"/>
              </a:ext>
            </a:extLst>
          </p:cNvPr>
          <p:cNvSpPr>
            <a:spLocks noGrp="1"/>
          </p:cNvSpPr>
          <p:nvPr>
            <p:ph idx="1"/>
          </p:nvPr>
        </p:nvSpPr>
        <p:spPr/>
        <p:txBody>
          <a:bodyPr>
            <a:normAutofit/>
          </a:bodyPr>
          <a:lstStyle/>
          <a:p>
            <a:r>
              <a:rPr lang="en-US" dirty="0"/>
              <a:t>All </a:t>
            </a:r>
            <a:r>
              <a:rPr lang="en-US" b="1" dirty="0"/>
              <a:t>single</a:t>
            </a:r>
            <a:r>
              <a:rPr lang="en-US" dirty="0"/>
              <a:t>-encounter data due to data quality</a:t>
            </a:r>
          </a:p>
          <a:p>
            <a:pPr lvl="1"/>
            <a:r>
              <a:rPr lang="en-US" dirty="0"/>
              <a:t>Will look at intubation and NIV </a:t>
            </a:r>
            <a:r>
              <a:rPr lang="en-US" dirty="0" err="1"/>
              <a:t>inpt</a:t>
            </a:r>
            <a:r>
              <a:rPr lang="en-US" dirty="0"/>
              <a:t> rates; hopefully LOS</a:t>
            </a:r>
          </a:p>
          <a:p>
            <a:pPr lvl="1"/>
            <a:r>
              <a:rPr lang="en-US" dirty="0"/>
              <a:t>Can’t evaluate readmissions, mortality, outpatient management.</a:t>
            </a:r>
          </a:p>
          <a:p>
            <a:r>
              <a:rPr lang="en-US" dirty="0"/>
              <a:t>Data quality: contingent on local practices (hard to assess) </a:t>
            </a:r>
          </a:p>
          <a:p>
            <a:pPr marL="457200" lvl="1" indent="0">
              <a:buNone/>
            </a:pPr>
            <a:endParaRPr lang="en-US" dirty="0"/>
          </a:p>
          <a:p>
            <a:pPr marL="0" indent="0">
              <a:buNone/>
            </a:pPr>
            <a:r>
              <a:rPr lang="en-US" dirty="0"/>
              <a:t>Next Steps</a:t>
            </a:r>
          </a:p>
          <a:p>
            <a:pPr lvl="1"/>
            <a:r>
              <a:rPr lang="en-US" dirty="0"/>
              <a:t>Will evaluate how cohort definitions differ (last year’s Sleep GR)</a:t>
            </a:r>
          </a:p>
          <a:p>
            <a:pPr lvl="1"/>
            <a:r>
              <a:rPr lang="en-US" dirty="0"/>
              <a:t>Will characterize patients using clustering: ?identify useful endotypes</a:t>
            </a:r>
          </a:p>
          <a:p>
            <a:pPr lvl="1"/>
            <a:r>
              <a:rPr lang="en-US" dirty="0"/>
              <a:t>Request expanded data-set including patients without hypercapnia to evaluate features that correlate with presence of hypercapnia.</a:t>
            </a:r>
          </a:p>
        </p:txBody>
      </p:sp>
    </p:spTree>
    <p:extLst>
      <p:ext uri="{BB962C8B-B14F-4D97-AF65-F5344CB8AC3E}">
        <p14:creationId xmlns:p14="http://schemas.microsoft.com/office/powerpoint/2010/main" val="3656556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DFB9-AE7D-261C-11A5-650D68436241}"/>
              </a:ext>
            </a:extLst>
          </p:cNvPr>
          <p:cNvSpPr>
            <a:spLocks noGrp="1"/>
          </p:cNvSpPr>
          <p:nvPr>
            <p:ph type="title"/>
          </p:nvPr>
        </p:nvSpPr>
        <p:spPr/>
        <p:txBody>
          <a:bodyPr/>
          <a:lstStyle/>
          <a:p>
            <a:r>
              <a:rPr lang="en-US" dirty="0"/>
              <a:t>Roadmap &amp; Learning Goals</a:t>
            </a:r>
          </a:p>
        </p:txBody>
      </p:sp>
      <p:sp>
        <p:nvSpPr>
          <p:cNvPr id="3" name="Content Placeholder 2">
            <a:extLst>
              <a:ext uri="{FF2B5EF4-FFF2-40B4-BE49-F238E27FC236}">
                <a16:creationId xmlns:a16="http://schemas.microsoft.com/office/drawing/2014/main" id="{CA854E44-FE9B-6198-A4F9-969855A23559}"/>
              </a:ext>
            </a:extLst>
          </p:cNvPr>
          <p:cNvSpPr>
            <a:spLocks noGrp="1"/>
          </p:cNvSpPr>
          <p:nvPr>
            <p:ph idx="1"/>
          </p:nvPr>
        </p:nvSpPr>
        <p:spPr/>
        <p:txBody>
          <a:bodyPr>
            <a:normAutofit/>
          </a:bodyPr>
          <a:lstStyle/>
          <a:p>
            <a:r>
              <a:rPr lang="en-US" dirty="0"/>
              <a:t>What is hypercapnic respiratory failure?</a:t>
            </a:r>
          </a:p>
          <a:p>
            <a:r>
              <a:rPr lang="en-US" dirty="0"/>
              <a:t>What guidelines say to do with hypercapnic respiratory failure?</a:t>
            </a:r>
          </a:p>
          <a:p>
            <a:pPr lvl="1"/>
            <a:r>
              <a:rPr lang="en-US" dirty="0"/>
              <a:t>Goal: </a:t>
            </a:r>
            <a:r>
              <a:rPr lang="en-US" dirty="0">
                <a:effectLst/>
                <a:latin typeface="Helvetica Neue" panose="02000503000000020004" pitchFamily="2" charset="0"/>
              </a:rPr>
              <a:t>Understand limitations on current guidelines to the management of all-comers with hypercapnic respiratory failure.</a:t>
            </a:r>
            <a:endParaRPr lang="en-US" dirty="0"/>
          </a:p>
          <a:p>
            <a:r>
              <a:rPr lang="en-US" dirty="0"/>
              <a:t>Who gets hypercapnic respiratory failure? </a:t>
            </a:r>
          </a:p>
          <a:p>
            <a:pPr lvl="1"/>
            <a:r>
              <a:rPr lang="en-US" dirty="0"/>
              <a:t>Goal: What is known and unknown about the role of obesity and OSA</a:t>
            </a:r>
          </a:p>
          <a:p>
            <a:pPr lvl="1"/>
            <a:r>
              <a:rPr lang="en-US" dirty="0"/>
              <a:t>Current Research</a:t>
            </a:r>
          </a:p>
          <a:p>
            <a:r>
              <a:rPr lang="en-US" b="1" dirty="0"/>
              <a:t>How could we do it better?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141035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AA7AC-CC8F-CE37-A0FA-5BF88929F181}"/>
              </a:ext>
            </a:extLst>
          </p:cNvPr>
          <p:cNvSpPr>
            <a:spLocks noGrp="1"/>
          </p:cNvSpPr>
          <p:nvPr>
            <p:ph type="title"/>
          </p:nvPr>
        </p:nvSpPr>
        <p:spPr>
          <a:xfrm>
            <a:off x="838200" y="365125"/>
            <a:ext cx="4241800" cy="2593975"/>
          </a:xfrm>
        </p:spPr>
        <p:txBody>
          <a:bodyPr/>
          <a:lstStyle/>
          <a:p>
            <a:r>
              <a:rPr lang="en-US" dirty="0"/>
              <a:t>All-comers with Decompensated Hypercapnia? </a:t>
            </a:r>
          </a:p>
        </p:txBody>
      </p:sp>
      <p:sp>
        <p:nvSpPr>
          <p:cNvPr id="3" name="Content Placeholder 2">
            <a:extLst>
              <a:ext uri="{FF2B5EF4-FFF2-40B4-BE49-F238E27FC236}">
                <a16:creationId xmlns:a16="http://schemas.microsoft.com/office/drawing/2014/main" id="{99EE0328-A692-3EED-3110-7C301E535322}"/>
              </a:ext>
            </a:extLst>
          </p:cNvPr>
          <p:cNvSpPr>
            <a:spLocks noGrp="1"/>
          </p:cNvSpPr>
          <p:nvPr>
            <p:ph idx="1"/>
          </p:nvPr>
        </p:nvSpPr>
        <p:spPr>
          <a:xfrm>
            <a:off x="838200" y="3174999"/>
            <a:ext cx="9893300" cy="3001963"/>
          </a:xfrm>
        </p:spPr>
        <p:txBody>
          <a:bodyPr>
            <a:normAutofit fontScale="92500"/>
          </a:bodyPr>
          <a:lstStyle/>
          <a:p>
            <a:r>
              <a:rPr lang="en-US" dirty="0"/>
              <a:t>“</a:t>
            </a:r>
            <a:r>
              <a:rPr lang="en-US" dirty="0">
                <a:effectLst/>
                <a:latin typeface="Helvetica" pitchFamily="2" charset="0"/>
              </a:rPr>
              <a:t>For non-COPD patients recovering from an episode of AHRF, a referral to a home ventilation service for assessment of ‘domiciliary NIV use’ has been recommended, while continuing ‘nocturnal NIV’ till to the accomplishment of the evaluation.</a:t>
            </a:r>
            <a:endParaRPr lang="en-US" dirty="0">
              <a:solidFill>
                <a:srgbClr val="0081AC"/>
              </a:solidFill>
              <a:effectLst/>
              <a:latin typeface="Helvetica" pitchFamily="2" charset="0"/>
            </a:endParaRPr>
          </a:p>
          <a:p>
            <a:pPr lvl="1"/>
            <a:r>
              <a:rPr lang="en-US" dirty="0">
                <a:solidFill>
                  <a:srgbClr val="0081AC"/>
                </a:solidFill>
                <a:latin typeface="Helvetica" pitchFamily="2" charset="0"/>
              </a:rPr>
              <a:t>“Good practice point”, </a:t>
            </a:r>
            <a:r>
              <a:rPr lang="en-US" b="1" dirty="0">
                <a:solidFill>
                  <a:srgbClr val="0081AC"/>
                </a:solidFill>
                <a:latin typeface="Helvetica" pitchFamily="2" charset="0"/>
              </a:rPr>
              <a:t>not recommendation based on empiric data</a:t>
            </a:r>
          </a:p>
          <a:p>
            <a:pPr marL="457200" lvl="1" indent="0">
              <a:buNone/>
            </a:pPr>
            <a:endParaRPr lang="en-US" dirty="0">
              <a:latin typeface="Helvetica" pitchFamily="2" charset="0"/>
            </a:endParaRPr>
          </a:p>
          <a:p>
            <a:pPr marL="457200" lvl="1" indent="0">
              <a:buNone/>
            </a:pPr>
            <a:r>
              <a:rPr lang="en-US" b="1" dirty="0">
                <a:latin typeface="Helvetica" pitchFamily="2" charset="0"/>
              </a:rPr>
              <a:t>What about other management strategies? (Acetazolamide, vascular congestion management, pulmonary rehab… )</a:t>
            </a:r>
          </a:p>
        </p:txBody>
      </p:sp>
      <p:pic>
        <p:nvPicPr>
          <p:cNvPr id="4" name="Picture 3">
            <a:extLst>
              <a:ext uri="{FF2B5EF4-FFF2-40B4-BE49-F238E27FC236}">
                <a16:creationId xmlns:a16="http://schemas.microsoft.com/office/drawing/2014/main" id="{68DF3F51-A6B2-0848-93B1-462B0AF80FD6}"/>
              </a:ext>
            </a:extLst>
          </p:cNvPr>
          <p:cNvPicPr>
            <a:picLocks noChangeAspect="1"/>
          </p:cNvPicPr>
          <p:nvPr/>
        </p:nvPicPr>
        <p:blipFill>
          <a:blip r:embed="rId3"/>
          <a:stretch>
            <a:fillRect/>
          </a:stretch>
        </p:blipFill>
        <p:spPr>
          <a:xfrm>
            <a:off x="5964703" y="442913"/>
            <a:ext cx="4677897" cy="2101133"/>
          </a:xfrm>
          <a:prstGeom prst="rect">
            <a:avLst/>
          </a:prstGeom>
        </p:spPr>
      </p:pic>
    </p:spTree>
    <p:extLst>
      <p:ext uri="{BB962C8B-B14F-4D97-AF65-F5344CB8AC3E}">
        <p14:creationId xmlns:p14="http://schemas.microsoft.com/office/powerpoint/2010/main" val="424402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FEF20-B751-9659-1A55-A797FADC2227}"/>
              </a:ext>
            </a:extLst>
          </p:cNvPr>
          <p:cNvSpPr>
            <a:spLocks noGrp="1"/>
          </p:cNvSpPr>
          <p:nvPr>
            <p:ph type="title"/>
          </p:nvPr>
        </p:nvSpPr>
        <p:spPr/>
        <p:txBody>
          <a:bodyPr/>
          <a:lstStyle/>
          <a:p>
            <a:r>
              <a:rPr lang="en-US" dirty="0"/>
              <a:t>Hypercapnic Respiratory Failure</a:t>
            </a:r>
          </a:p>
        </p:txBody>
      </p:sp>
      <p:pic>
        <p:nvPicPr>
          <p:cNvPr id="4" name="Picture 2" descr="PDF] Diagnosing cardiovascular and lung pathophysiology from exercise gas  exchange. | Semantic Scholar">
            <a:extLst>
              <a:ext uri="{FF2B5EF4-FFF2-40B4-BE49-F238E27FC236}">
                <a16:creationId xmlns:a16="http://schemas.microsoft.com/office/drawing/2014/main" id="{4FA4E281-A361-6720-DE0E-7684517DE2C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1822" y="2091279"/>
            <a:ext cx="7061200" cy="35728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5AED74D-DFE6-9932-DF6E-EBC827F67840}"/>
              </a:ext>
            </a:extLst>
          </p:cNvPr>
          <p:cNvSpPr txBox="1"/>
          <p:nvPr/>
        </p:nvSpPr>
        <p:spPr>
          <a:xfrm>
            <a:off x="2370253" y="6136397"/>
            <a:ext cx="3324337" cy="369332"/>
          </a:xfrm>
          <a:prstGeom prst="rect">
            <a:avLst/>
          </a:prstGeom>
          <a:noFill/>
        </p:spPr>
        <p:txBody>
          <a:bodyPr wrap="square" rtlCol="0">
            <a:spAutoFit/>
          </a:bodyPr>
          <a:lstStyle/>
          <a:p>
            <a:r>
              <a:rPr lang="en-US" dirty="0"/>
              <a:t>Build up here = CO2 in blood rises</a:t>
            </a:r>
          </a:p>
        </p:txBody>
      </p:sp>
      <p:cxnSp>
        <p:nvCxnSpPr>
          <p:cNvPr id="6" name="Straight Arrow Connector 5">
            <a:extLst>
              <a:ext uri="{FF2B5EF4-FFF2-40B4-BE49-F238E27FC236}">
                <a16:creationId xmlns:a16="http://schemas.microsoft.com/office/drawing/2014/main" id="{F3D4938D-6288-8C44-E82C-DE8B1DDE9CE2}"/>
              </a:ext>
            </a:extLst>
          </p:cNvPr>
          <p:cNvCxnSpPr>
            <a:cxnSpLocks/>
          </p:cNvCxnSpPr>
          <p:nvPr/>
        </p:nvCxnSpPr>
        <p:spPr>
          <a:xfrm flipV="1">
            <a:off x="4004714" y="5736459"/>
            <a:ext cx="0" cy="308555"/>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198ACAB-A2A0-5575-9E60-09A596DAE358}"/>
              </a:ext>
            </a:extLst>
          </p:cNvPr>
          <p:cNvSpPr txBox="1"/>
          <p:nvPr/>
        </p:nvSpPr>
        <p:spPr>
          <a:xfrm>
            <a:off x="7884298" y="1817939"/>
            <a:ext cx="3987800" cy="3416320"/>
          </a:xfrm>
          <a:prstGeom prst="rect">
            <a:avLst/>
          </a:prstGeom>
          <a:noFill/>
        </p:spPr>
        <p:txBody>
          <a:bodyPr wrap="square" rtlCol="0">
            <a:spAutoFit/>
          </a:bodyPr>
          <a:lstStyle/>
          <a:p>
            <a:pPr marL="285750" indent="-285750">
              <a:buFont typeface="Arial" panose="020B0604020202020204" pitchFamily="34" charset="0"/>
              <a:buChar char="•"/>
            </a:pPr>
            <a:r>
              <a:rPr lang="en-US" dirty="0"/>
              <a:t>Definition: Higher PaCO2 in the blood than it should be</a:t>
            </a:r>
          </a:p>
          <a:p>
            <a:pPr marL="285750" indent="-285750">
              <a:buFont typeface="Arial" panose="020B0604020202020204" pitchFamily="34" charset="0"/>
              <a:buChar char="•"/>
            </a:pPr>
            <a:r>
              <a:rPr lang="en-US" dirty="0"/>
              <a:t>Cause: not enough alveolar ventilation for CO2 production</a:t>
            </a:r>
          </a:p>
          <a:p>
            <a:pPr marL="285750" indent="-285750">
              <a:buFont typeface="Arial" panose="020B0604020202020204" pitchFamily="34" charset="0"/>
              <a:buChar char="•"/>
            </a:pPr>
            <a:r>
              <a:rPr lang="en-US" dirty="0"/>
              <a:t>Near synonyms: </a:t>
            </a:r>
          </a:p>
          <a:p>
            <a:pPr marL="742950" lvl="1" indent="-285750">
              <a:buFont typeface="Arial" panose="020B0604020202020204" pitchFamily="34" charset="0"/>
              <a:buChar char="•"/>
            </a:pPr>
            <a:r>
              <a:rPr lang="en-US" b="1" dirty="0"/>
              <a:t>Ventilatory Failure</a:t>
            </a:r>
          </a:p>
          <a:p>
            <a:pPr marL="742950" lvl="1" indent="-285750">
              <a:buFont typeface="Arial" panose="020B0604020202020204" pitchFamily="34" charset="0"/>
              <a:buChar char="•"/>
            </a:pPr>
            <a:r>
              <a:rPr lang="en-US" dirty="0"/>
              <a:t>Type 2 Respiratory Failure</a:t>
            </a:r>
          </a:p>
          <a:p>
            <a:pPr marL="742950" lvl="1" indent="-285750">
              <a:buFont typeface="Arial" panose="020B0604020202020204" pitchFamily="34" charset="0"/>
              <a:buChar char="•"/>
            </a:pPr>
            <a:r>
              <a:rPr lang="en-US" dirty="0"/>
              <a:t>Hypoventilation </a:t>
            </a:r>
          </a:p>
          <a:p>
            <a:pPr marL="742950" lvl="1" indent="-285750">
              <a:buFont typeface="Arial" panose="020B0604020202020204" pitchFamily="34" charset="0"/>
              <a:buChar char="•"/>
            </a:pPr>
            <a:r>
              <a:rPr lang="en-US" dirty="0"/>
              <a:t>Hypercapnia</a:t>
            </a:r>
          </a:p>
          <a:p>
            <a:pPr marL="285750" indent="-285750">
              <a:buFont typeface="Arial" panose="020B0604020202020204" pitchFamily="34" charset="0"/>
              <a:buChar char="•"/>
            </a:pPr>
            <a:r>
              <a:rPr lang="en-US" dirty="0"/>
              <a:t>Except for REM sleep, our bodies keep PaCO2 within 3-5 mmHg despite huge changes in CO2 production</a:t>
            </a:r>
          </a:p>
        </p:txBody>
      </p:sp>
    </p:spTree>
    <p:extLst>
      <p:ext uri="{BB962C8B-B14F-4D97-AF65-F5344CB8AC3E}">
        <p14:creationId xmlns:p14="http://schemas.microsoft.com/office/powerpoint/2010/main" val="3710114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a:extLst>
              <a:ext uri="{FF2B5EF4-FFF2-40B4-BE49-F238E27FC236}">
                <a16:creationId xmlns:a16="http://schemas.microsoft.com/office/drawing/2014/main" id="{5B8FAACC-4CE1-097F-C2A2-4BB05F5C4A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3344" y="2011697"/>
            <a:ext cx="4205580" cy="21608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3F808B6-BC20-9FA6-FA9E-0E30D4B982B8}"/>
              </a:ext>
            </a:extLst>
          </p:cNvPr>
          <p:cNvPicPr>
            <a:picLocks noChangeAspect="1"/>
          </p:cNvPicPr>
          <p:nvPr/>
        </p:nvPicPr>
        <p:blipFill>
          <a:blip r:embed="rId4"/>
          <a:stretch>
            <a:fillRect/>
          </a:stretch>
        </p:blipFill>
        <p:spPr>
          <a:xfrm>
            <a:off x="724646" y="1690688"/>
            <a:ext cx="6301558" cy="4998870"/>
          </a:xfrm>
          <a:prstGeom prst="rect">
            <a:avLst/>
          </a:prstGeom>
        </p:spPr>
      </p:pic>
      <p:sp>
        <p:nvSpPr>
          <p:cNvPr id="5" name="TextBox 4">
            <a:extLst>
              <a:ext uri="{FF2B5EF4-FFF2-40B4-BE49-F238E27FC236}">
                <a16:creationId xmlns:a16="http://schemas.microsoft.com/office/drawing/2014/main" id="{3C196174-7866-7195-21E5-F5B9CA0E1A70}"/>
              </a:ext>
            </a:extLst>
          </p:cNvPr>
          <p:cNvSpPr txBox="1"/>
          <p:nvPr/>
        </p:nvSpPr>
        <p:spPr>
          <a:xfrm>
            <a:off x="7132924" y="4672510"/>
            <a:ext cx="4898656" cy="1477328"/>
          </a:xfrm>
          <a:prstGeom prst="rect">
            <a:avLst/>
          </a:prstGeom>
          <a:noFill/>
        </p:spPr>
        <p:txBody>
          <a:bodyPr wrap="square" rtlCol="0">
            <a:spAutoFit/>
          </a:bodyPr>
          <a:lstStyle/>
          <a:p>
            <a:r>
              <a:rPr lang="en-US" dirty="0"/>
              <a:t>Medicare Nationwide Readmissions Database 2010-2016: 1.6 million COPD admissions</a:t>
            </a:r>
          </a:p>
          <a:p>
            <a:r>
              <a:rPr lang="en-US" b="1" dirty="0"/>
              <a:t>71% of readmission risk from obesity was attributable to OSA.</a:t>
            </a:r>
          </a:p>
          <a:p>
            <a:r>
              <a:rPr lang="en-US" dirty="0"/>
              <a:t>Critique: correlative methods, no severity </a:t>
            </a:r>
          </a:p>
        </p:txBody>
      </p:sp>
      <p:pic>
        <p:nvPicPr>
          <p:cNvPr id="6" name="Picture 5">
            <a:extLst>
              <a:ext uri="{FF2B5EF4-FFF2-40B4-BE49-F238E27FC236}">
                <a16:creationId xmlns:a16="http://schemas.microsoft.com/office/drawing/2014/main" id="{50B02669-8D35-E6FB-8FF7-B77862B23A5C}"/>
              </a:ext>
            </a:extLst>
          </p:cNvPr>
          <p:cNvPicPr>
            <a:picLocks noChangeAspect="1"/>
          </p:cNvPicPr>
          <p:nvPr/>
        </p:nvPicPr>
        <p:blipFill>
          <a:blip r:embed="rId5"/>
          <a:stretch>
            <a:fillRect/>
          </a:stretch>
        </p:blipFill>
        <p:spPr>
          <a:xfrm>
            <a:off x="2209800" y="163244"/>
            <a:ext cx="7772400" cy="1494292"/>
          </a:xfrm>
          <a:prstGeom prst="rect">
            <a:avLst/>
          </a:prstGeom>
        </p:spPr>
      </p:pic>
    </p:spTree>
    <p:extLst>
      <p:ext uri="{BB962C8B-B14F-4D97-AF65-F5344CB8AC3E}">
        <p14:creationId xmlns:p14="http://schemas.microsoft.com/office/powerpoint/2010/main" val="744919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BDEC7E-B12E-59F2-FBE7-E7791C66A453}"/>
              </a:ext>
            </a:extLst>
          </p:cNvPr>
          <p:cNvSpPr>
            <a:spLocks noGrp="1"/>
          </p:cNvSpPr>
          <p:nvPr>
            <p:ph idx="1"/>
          </p:nvPr>
        </p:nvSpPr>
        <p:spPr>
          <a:xfrm>
            <a:off x="838201" y="1825625"/>
            <a:ext cx="5594684" cy="4351338"/>
          </a:xfrm>
        </p:spPr>
        <p:txBody>
          <a:bodyPr>
            <a:normAutofit fontScale="92500"/>
          </a:bodyPr>
          <a:lstStyle/>
          <a:p>
            <a:r>
              <a:rPr lang="en-US" dirty="0" err="1"/>
              <a:t>Resmed</a:t>
            </a:r>
            <a:r>
              <a:rPr lang="en-US" dirty="0"/>
              <a:t> &amp; </a:t>
            </a:r>
            <a:r>
              <a:rPr lang="en-US" dirty="0" err="1"/>
              <a:t>Inovalon</a:t>
            </a:r>
            <a:r>
              <a:rPr lang="en-US" dirty="0"/>
              <a:t> Insights, LLC payor claims database: 6810 pts with a COPD diagnostic code in the year before device set up</a:t>
            </a:r>
          </a:p>
          <a:p>
            <a:r>
              <a:rPr lang="en-US" dirty="0"/>
              <a:t>Matching: sex, comorbidities, COPD-related HC usage in prior year</a:t>
            </a:r>
          </a:p>
          <a:p>
            <a:r>
              <a:rPr lang="en-US" dirty="0"/>
              <a:t>Propensity score for CPAP adherence</a:t>
            </a:r>
          </a:p>
          <a:p>
            <a:r>
              <a:rPr lang="en-US" dirty="0"/>
              <a:t>Outcomes: ↓ER Visit and Hospitalizations</a:t>
            </a:r>
          </a:p>
          <a:p>
            <a:r>
              <a:rPr lang="en-US" dirty="0"/>
              <a:t>Critique: healthy adherer bias</a:t>
            </a:r>
          </a:p>
        </p:txBody>
      </p:sp>
      <p:pic>
        <p:nvPicPr>
          <p:cNvPr id="5" name="Picture 4" descr="Chart, bar chart&#10;&#10;Description automatically generated">
            <a:extLst>
              <a:ext uri="{FF2B5EF4-FFF2-40B4-BE49-F238E27FC236}">
                <a16:creationId xmlns:a16="http://schemas.microsoft.com/office/drawing/2014/main" id="{289B8291-55F5-E60D-B2EF-13E82D8D36DE}"/>
              </a:ext>
            </a:extLst>
          </p:cNvPr>
          <p:cNvPicPr>
            <a:picLocks noChangeAspect="1"/>
          </p:cNvPicPr>
          <p:nvPr/>
        </p:nvPicPr>
        <p:blipFill>
          <a:blip r:embed="rId3"/>
          <a:stretch>
            <a:fillRect/>
          </a:stretch>
        </p:blipFill>
        <p:spPr>
          <a:xfrm>
            <a:off x="6817897" y="1388376"/>
            <a:ext cx="4166937" cy="5272314"/>
          </a:xfrm>
          <a:prstGeom prst="rect">
            <a:avLst/>
          </a:prstGeom>
        </p:spPr>
      </p:pic>
      <p:pic>
        <p:nvPicPr>
          <p:cNvPr id="4" name="Picture 3">
            <a:extLst>
              <a:ext uri="{FF2B5EF4-FFF2-40B4-BE49-F238E27FC236}">
                <a16:creationId xmlns:a16="http://schemas.microsoft.com/office/drawing/2014/main" id="{7FC55EB6-5080-08C2-F496-6375D9EF18C7}"/>
              </a:ext>
            </a:extLst>
          </p:cNvPr>
          <p:cNvPicPr>
            <a:picLocks noChangeAspect="1"/>
          </p:cNvPicPr>
          <p:nvPr/>
        </p:nvPicPr>
        <p:blipFill>
          <a:blip r:embed="rId4"/>
          <a:stretch>
            <a:fillRect/>
          </a:stretch>
        </p:blipFill>
        <p:spPr>
          <a:xfrm>
            <a:off x="2033337" y="197310"/>
            <a:ext cx="7772400" cy="1445180"/>
          </a:xfrm>
          <a:prstGeom prst="rect">
            <a:avLst/>
          </a:prstGeom>
        </p:spPr>
      </p:pic>
    </p:spTree>
    <p:extLst>
      <p:ext uri="{BB962C8B-B14F-4D97-AF65-F5344CB8AC3E}">
        <p14:creationId xmlns:p14="http://schemas.microsoft.com/office/powerpoint/2010/main" val="1918860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36D9A2-E6D7-AB8A-BC46-DF2080AD6A9F}"/>
              </a:ext>
            </a:extLst>
          </p:cNvPr>
          <p:cNvSpPr>
            <a:spLocks noGrp="1"/>
          </p:cNvSpPr>
          <p:nvPr>
            <p:ph idx="1"/>
          </p:nvPr>
        </p:nvSpPr>
        <p:spPr>
          <a:xfrm>
            <a:off x="645695" y="2569693"/>
            <a:ext cx="5450305" cy="4351338"/>
          </a:xfrm>
        </p:spPr>
        <p:txBody>
          <a:bodyPr/>
          <a:lstStyle/>
          <a:p>
            <a:r>
              <a:rPr lang="en-US" dirty="0"/>
              <a:t>N=32 RCT: BPAP-S vs CPAP</a:t>
            </a:r>
          </a:p>
          <a:p>
            <a:r>
              <a:rPr lang="en-US" dirty="0"/>
              <a:t>Patients: OSA (AHI 59), BMI (43), PAP Naïve, No NMD, and COPD/</a:t>
            </a:r>
            <a:r>
              <a:rPr lang="en-US" dirty="0" err="1"/>
              <a:t>Obst</a:t>
            </a:r>
            <a:r>
              <a:rPr lang="en-US" dirty="0"/>
              <a:t> (FEV1 48% pred)</a:t>
            </a:r>
          </a:p>
          <a:p>
            <a:r>
              <a:rPr lang="en-US" dirty="0"/>
              <a:t>80% Power to detect 𝚫7 mmHg PaCO2 at 3 months</a:t>
            </a:r>
          </a:p>
          <a:p>
            <a:r>
              <a:rPr lang="en-US" dirty="0"/>
              <a:t>Avg 15.8/9.7 BPAP; 12.7 CPAP</a:t>
            </a:r>
          </a:p>
          <a:p>
            <a:r>
              <a:rPr lang="en-US" dirty="0"/>
              <a:t>Better spiro and SF-36 cog in BPAP group, but not powered for that</a:t>
            </a:r>
          </a:p>
        </p:txBody>
      </p:sp>
      <p:pic>
        <p:nvPicPr>
          <p:cNvPr id="4" name="Picture 3">
            <a:extLst>
              <a:ext uri="{FF2B5EF4-FFF2-40B4-BE49-F238E27FC236}">
                <a16:creationId xmlns:a16="http://schemas.microsoft.com/office/drawing/2014/main" id="{02CB2F91-902D-CE28-A4C1-FB12851E0DCC}"/>
              </a:ext>
            </a:extLst>
          </p:cNvPr>
          <p:cNvPicPr>
            <a:picLocks noChangeAspect="1"/>
          </p:cNvPicPr>
          <p:nvPr/>
        </p:nvPicPr>
        <p:blipFill>
          <a:blip r:embed="rId2"/>
          <a:stretch>
            <a:fillRect/>
          </a:stretch>
        </p:blipFill>
        <p:spPr>
          <a:xfrm>
            <a:off x="2209800" y="181526"/>
            <a:ext cx="7772400" cy="2388167"/>
          </a:xfrm>
          <a:prstGeom prst="rect">
            <a:avLst/>
          </a:prstGeom>
        </p:spPr>
      </p:pic>
      <p:pic>
        <p:nvPicPr>
          <p:cNvPr id="5" name="Picture 4">
            <a:extLst>
              <a:ext uri="{FF2B5EF4-FFF2-40B4-BE49-F238E27FC236}">
                <a16:creationId xmlns:a16="http://schemas.microsoft.com/office/drawing/2014/main" id="{7F50993D-5816-FA41-C89F-807E9CF35D6E}"/>
              </a:ext>
            </a:extLst>
          </p:cNvPr>
          <p:cNvPicPr>
            <a:picLocks noChangeAspect="1"/>
          </p:cNvPicPr>
          <p:nvPr/>
        </p:nvPicPr>
        <p:blipFill>
          <a:blip r:embed="rId3"/>
          <a:stretch>
            <a:fillRect/>
          </a:stretch>
        </p:blipFill>
        <p:spPr>
          <a:xfrm>
            <a:off x="6782371" y="2569693"/>
            <a:ext cx="4374243" cy="4028908"/>
          </a:xfrm>
          <a:prstGeom prst="rect">
            <a:avLst/>
          </a:prstGeom>
        </p:spPr>
      </p:pic>
    </p:spTree>
    <p:extLst>
      <p:ext uri="{BB962C8B-B14F-4D97-AF65-F5344CB8AC3E}">
        <p14:creationId xmlns:p14="http://schemas.microsoft.com/office/powerpoint/2010/main" val="8116596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FA109-7D24-3D79-A50D-B30D71E3B7CF}"/>
              </a:ext>
            </a:extLst>
          </p:cNvPr>
          <p:cNvSpPr>
            <a:spLocks noGrp="1"/>
          </p:cNvSpPr>
          <p:nvPr>
            <p:ph type="title"/>
          </p:nvPr>
        </p:nvSpPr>
        <p:spPr/>
        <p:txBody>
          <a:bodyPr/>
          <a:lstStyle/>
          <a:p>
            <a:r>
              <a:rPr lang="en-US" dirty="0"/>
              <a:t>What do we do about the multiple component cause folks?</a:t>
            </a:r>
          </a:p>
        </p:txBody>
      </p:sp>
      <p:sp>
        <p:nvSpPr>
          <p:cNvPr id="3" name="Content Placeholder 2">
            <a:extLst>
              <a:ext uri="{FF2B5EF4-FFF2-40B4-BE49-F238E27FC236}">
                <a16:creationId xmlns:a16="http://schemas.microsoft.com/office/drawing/2014/main" id="{57DEBB7F-45A6-B7B6-422D-C68F3C0F2A4A}"/>
              </a:ext>
            </a:extLst>
          </p:cNvPr>
          <p:cNvSpPr>
            <a:spLocks noGrp="1"/>
          </p:cNvSpPr>
          <p:nvPr>
            <p:ph idx="1"/>
          </p:nvPr>
        </p:nvSpPr>
        <p:spPr>
          <a:xfrm>
            <a:off x="838200" y="1825625"/>
            <a:ext cx="10007600" cy="4351338"/>
          </a:xfrm>
        </p:spPr>
        <p:txBody>
          <a:bodyPr>
            <a:normAutofit/>
          </a:bodyPr>
          <a:lstStyle/>
          <a:p>
            <a:r>
              <a:rPr lang="en-US" dirty="0"/>
              <a:t>Generalize? But d</a:t>
            </a:r>
            <a:r>
              <a:rPr lang="en-US" i="1" dirty="0"/>
              <a:t>oes this work? </a:t>
            </a:r>
          </a:p>
          <a:p>
            <a:pPr lvl="1"/>
            <a:r>
              <a:rPr lang="en-US" dirty="0"/>
              <a:t>“This patient is mostly OHS” </a:t>
            </a:r>
            <a:r>
              <a:rPr lang="en-US" dirty="0">
                <a:sym typeface="Wingdings" pitchFamily="2" charset="2"/>
              </a:rPr>
              <a:t> </a:t>
            </a:r>
            <a:r>
              <a:rPr lang="en-US" dirty="0"/>
              <a:t>BiPAP or CPAP immediately</a:t>
            </a:r>
          </a:p>
          <a:p>
            <a:pPr lvl="1"/>
            <a:r>
              <a:rPr lang="en-US" dirty="0"/>
              <a:t>“This patient is mostly COPD” </a:t>
            </a:r>
            <a:r>
              <a:rPr lang="en-US" dirty="0">
                <a:sym typeface="Wingdings" pitchFamily="2" charset="2"/>
              </a:rPr>
              <a:t></a:t>
            </a:r>
            <a:r>
              <a:rPr lang="en-US" dirty="0"/>
              <a:t> wait 2-4 weeks before NIV</a:t>
            </a:r>
          </a:p>
          <a:p>
            <a:r>
              <a:rPr lang="en-US" dirty="0"/>
              <a:t>“Off-label”:  can do for medications</a:t>
            </a:r>
          </a:p>
          <a:p>
            <a:pPr lvl="1"/>
            <a:r>
              <a:rPr lang="en-US" dirty="0"/>
              <a:t>Payors? They want </a:t>
            </a:r>
            <a:r>
              <a:rPr lang="en-US" b="1" dirty="0"/>
              <a:t>evidence</a:t>
            </a:r>
            <a:r>
              <a:rPr lang="en-US" dirty="0"/>
              <a:t> to pay for machines</a:t>
            </a:r>
          </a:p>
        </p:txBody>
      </p:sp>
      <p:pic>
        <p:nvPicPr>
          <p:cNvPr id="4" name="Picture 3">
            <a:extLst>
              <a:ext uri="{FF2B5EF4-FFF2-40B4-BE49-F238E27FC236}">
                <a16:creationId xmlns:a16="http://schemas.microsoft.com/office/drawing/2014/main" id="{5D75EC63-AAC5-4FE4-A34B-E7E33572ADC8}"/>
              </a:ext>
            </a:extLst>
          </p:cNvPr>
          <p:cNvPicPr>
            <a:picLocks noChangeAspect="1"/>
          </p:cNvPicPr>
          <p:nvPr/>
        </p:nvPicPr>
        <p:blipFill>
          <a:blip r:embed="rId3"/>
          <a:stretch>
            <a:fillRect/>
          </a:stretch>
        </p:blipFill>
        <p:spPr>
          <a:xfrm>
            <a:off x="3725753" y="4013994"/>
            <a:ext cx="4740493" cy="2718248"/>
          </a:xfrm>
          <a:prstGeom prst="rect">
            <a:avLst/>
          </a:prstGeom>
        </p:spPr>
      </p:pic>
      <p:pic>
        <p:nvPicPr>
          <p:cNvPr id="5" name="Picture 4">
            <a:extLst>
              <a:ext uri="{FF2B5EF4-FFF2-40B4-BE49-F238E27FC236}">
                <a16:creationId xmlns:a16="http://schemas.microsoft.com/office/drawing/2014/main" id="{A8AFAF83-30A5-B239-DFC1-6A3A00EAFB6E}"/>
              </a:ext>
            </a:extLst>
          </p:cNvPr>
          <p:cNvPicPr>
            <a:picLocks noChangeAspect="1"/>
          </p:cNvPicPr>
          <p:nvPr/>
        </p:nvPicPr>
        <p:blipFill>
          <a:blip r:embed="rId4"/>
          <a:stretch>
            <a:fillRect/>
          </a:stretch>
        </p:blipFill>
        <p:spPr>
          <a:xfrm>
            <a:off x="8477249" y="5931109"/>
            <a:ext cx="2876550" cy="801133"/>
          </a:xfrm>
          <a:prstGeom prst="rect">
            <a:avLst/>
          </a:prstGeom>
        </p:spPr>
      </p:pic>
    </p:spTree>
    <p:extLst>
      <p:ext uri="{BB962C8B-B14F-4D97-AF65-F5344CB8AC3E}">
        <p14:creationId xmlns:p14="http://schemas.microsoft.com/office/powerpoint/2010/main" val="25009321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C3D2F-5C95-3DF5-1592-7271494702F8}"/>
              </a:ext>
            </a:extLst>
          </p:cNvPr>
          <p:cNvSpPr>
            <a:spLocks noGrp="1"/>
          </p:cNvSpPr>
          <p:nvPr>
            <p:ph type="title"/>
          </p:nvPr>
        </p:nvSpPr>
        <p:spPr/>
        <p:txBody>
          <a:bodyPr/>
          <a:lstStyle/>
          <a:p>
            <a:r>
              <a:rPr lang="en-US" dirty="0"/>
              <a:t>Leaky Pipeline from admission to treatment</a:t>
            </a:r>
          </a:p>
        </p:txBody>
      </p:sp>
      <p:sp>
        <p:nvSpPr>
          <p:cNvPr id="4" name="Rounded Rectangle 3">
            <a:extLst>
              <a:ext uri="{FF2B5EF4-FFF2-40B4-BE49-F238E27FC236}">
                <a16:creationId xmlns:a16="http://schemas.microsoft.com/office/drawing/2014/main" id="{F135456F-6EBC-4695-24A2-C409912A691B}"/>
              </a:ext>
            </a:extLst>
          </p:cNvPr>
          <p:cNvSpPr/>
          <p:nvPr/>
        </p:nvSpPr>
        <p:spPr>
          <a:xfrm>
            <a:off x="324091" y="1825625"/>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Presentation With Hypercapnia</a:t>
            </a:r>
          </a:p>
        </p:txBody>
      </p:sp>
      <p:sp>
        <p:nvSpPr>
          <p:cNvPr id="5" name="TextBox 4">
            <a:extLst>
              <a:ext uri="{FF2B5EF4-FFF2-40B4-BE49-F238E27FC236}">
                <a16:creationId xmlns:a16="http://schemas.microsoft.com/office/drawing/2014/main" id="{8B852651-B8F5-4965-0CCD-C42248F194BF}"/>
              </a:ext>
            </a:extLst>
          </p:cNvPr>
          <p:cNvSpPr txBox="1"/>
          <p:nvPr/>
        </p:nvSpPr>
        <p:spPr>
          <a:xfrm>
            <a:off x="2939969" y="1850100"/>
            <a:ext cx="4120588" cy="646331"/>
          </a:xfrm>
          <a:prstGeom prst="rect">
            <a:avLst/>
          </a:prstGeom>
          <a:noFill/>
        </p:spPr>
        <p:txBody>
          <a:bodyPr wrap="square" rtlCol="0">
            <a:spAutoFit/>
          </a:bodyPr>
          <a:lstStyle/>
          <a:p>
            <a:r>
              <a:rPr lang="en-US" dirty="0"/>
              <a:t>Hypercapnia is common, highly morbid, and likely increasing in frequency</a:t>
            </a:r>
          </a:p>
        </p:txBody>
      </p:sp>
      <p:sp>
        <p:nvSpPr>
          <p:cNvPr id="6" name="Rounded Rectangle 5">
            <a:extLst>
              <a:ext uri="{FF2B5EF4-FFF2-40B4-BE49-F238E27FC236}">
                <a16:creationId xmlns:a16="http://schemas.microsoft.com/office/drawing/2014/main" id="{CAE2A918-BE75-AA98-F97C-80BD9D434087}"/>
              </a:ext>
            </a:extLst>
          </p:cNvPr>
          <p:cNvSpPr/>
          <p:nvPr/>
        </p:nvSpPr>
        <p:spPr>
          <a:xfrm>
            <a:off x="324091" y="2618769"/>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Correctly Recognized?</a:t>
            </a:r>
          </a:p>
        </p:txBody>
      </p:sp>
      <p:sp>
        <p:nvSpPr>
          <p:cNvPr id="7" name="Rounded Rectangle 6">
            <a:extLst>
              <a:ext uri="{FF2B5EF4-FFF2-40B4-BE49-F238E27FC236}">
                <a16:creationId xmlns:a16="http://schemas.microsoft.com/office/drawing/2014/main" id="{8FBC1E5F-4A8D-EC5D-7EE0-E01DC2A2CD33}"/>
              </a:ext>
            </a:extLst>
          </p:cNvPr>
          <p:cNvSpPr/>
          <p:nvPr/>
        </p:nvSpPr>
        <p:spPr>
          <a:xfrm>
            <a:off x="324090" y="3399408"/>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Causes Correctly Diagnosed?</a:t>
            </a:r>
          </a:p>
        </p:txBody>
      </p:sp>
      <p:sp>
        <p:nvSpPr>
          <p:cNvPr id="8" name="Rounded Rectangle 7">
            <a:extLst>
              <a:ext uri="{FF2B5EF4-FFF2-40B4-BE49-F238E27FC236}">
                <a16:creationId xmlns:a16="http://schemas.microsoft.com/office/drawing/2014/main" id="{906C157D-BEE5-2BDC-89A8-7B326B319D78}"/>
              </a:ext>
            </a:extLst>
          </p:cNvPr>
          <p:cNvSpPr/>
          <p:nvPr/>
        </p:nvSpPr>
        <p:spPr>
          <a:xfrm>
            <a:off x="324089" y="4203194"/>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there data to guide treatment? </a:t>
            </a:r>
          </a:p>
        </p:txBody>
      </p:sp>
      <p:sp>
        <p:nvSpPr>
          <p:cNvPr id="9" name="Rounded Rectangle 8">
            <a:extLst>
              <a:ext uri="{FF2B5EF4-FFF2-40B4-BE49-F238E27FC236}">
                <a16:creationId xmlns:a16="http://schemas.microsoft.com/office/drawing/2014/main" id="{B0E807B7-0B6E-27D9-AFFC-C1E593DB1752}"/>
              </a:ext>
            </a:extLst>
          </p:cNvPr>
          <p:cNvSpPr/>
          <p:nvPr/>
        </p:nvSpPr>
        <p:spPr>
          <a:xfrm>
            <a:off x="324088" y="5019492"/>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Is it logistically possible?</a:t>
            </a:r>
          </a:p>
        </p:txBody>
      </p:sp>
      <p:sp>
        <p:nvSpPr>
          <p:cNvPr id="10" name="Rounded Rectangle 9">
            <a:extLst>
              <a:ext uri="{FF2B5EF4-FFF2-40B4-BE49-F238E27FC236}">
                <a16:creationId xmlns:a16="http://schemas.microsoft.com/office/drawing/2014/main" id="{AE1DBAAD-65BC-F8E6-ACCD-FD8285D9B6C8}"/>
              </a:ext>
            </a:extLst>
          </p:cNvPr>
          <p:cNvSpPr/>
          <p:nvPr/>
        </p:nvSpPr>
        <p:spPr>
          <a:xfrm>
            <a:off x="324088" y="5835790"/>
            <a:ext cx="1979271" cy="7176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Does it happen?</a:t>
            </a:r>
          </a:p>
        </p:txBody>
      </p:sp>
      <p:sp>
        <p:nvSpPr>
          <p:cNvPr id="11" name="TextBox 10">
            <a:extLst>
              <a:ext uri="{FF2B5EF4-FFF2-40B4-BE49-F238E27FC236}">
                <a16:creationId xmlns:a16="http://schemas.microsoft.com/office/drawing/2014/main" id="{AAE98ADF-124B-D085-86B2-5E9D27AFCBD2}"/>
              </a:ext>
            </a:extLst>
          </p:cNvPr>
          <p:cNvSpPr txBox="1"/>
          <p:nvPr/>
        </p:nvSpPr>
        <p:spPr>
          <a:xfrm>
            <a:off x="2939968" y="2761796"/>
            <a:ext cx="4815070" cy="369332"/>
          </a:xfrm>
          <a:prstGeom prst="rect">
            <a:avLst/>
          </a:prstGeom>
          <a:noFill/>
        </p:spPr>
        <p:txBody>
          <a:bodyPr wrap="square" rtlCol="0">
            <a:spAutoFit/>
          </a:bodyPr>
          <a:lstStyle/>
          <a:p>
            <a:r>
              <a:rPr lang="en-US" dirty="0" err="1"/>
              <a:t>Inpt</a:t>
            </a:r>
            <a:r>
              <a:rPr lang="en-US" dirty="0"/>
              <a:t> Hypercapnia is frequently missed in practice</a:t>
            </a:r>
          </a:p>
        </p:txBody>
      </p:sp>
      <p:sp>
        <p:nvSpPr>
          <p:cNvPr id="12" name="TextBox 11">
            <a:extLst>
              <a:ext uri="{FF2B5EF4-FFF2-40B4-BE49-F238E27FC236}">
                <a16:creationId xmlns:a16="http://schemas.microsoft.com/office/drawing/2014/main" id="{27F6F1F4-575D-8F96-6A5A-E5ED44FD7921}"/>
              </a:ext>
            </a:extLst>
          </p:cNvPr>
          <p:cNvSpPr txBox="1"/>
          <p:nvPr/>
        </p:nvSpPr>
        <p:spPr>
          <a:xfrm>
            <a:off x="2939969" y="3510025"/>
            <a:ext cx="4629874" cy="369332"/>
          </a:xfrm>
          <a:prstGeom prst="rect">
            <a:avLst/>
          </a:prstGeom>
          <a:noFill/>
        </p:spPr>
        <p:txBody>
          <a:bodyPr wrap="square" rtlCol="0">
            <a:spAutoFit/>
          </a:bodyPr>
          <a:lstStyle/>
          <a:p>
            <a:r>
              <a:rPr lang="en-US" dirty="0"/>
              <a:t>Many patients do not receive definitive testing</a:t>
            </a:r>
          </a:p>
        </p:txBody>
      </p:sp>
      <p:sp>
        <p:nvSpPr>
          <p:cNvPr id="13" name="TextBox 12">
            <a:extLst>
              <a:ext uri="{FF2B5EF4-FFF2-40B4-BE49-F238E27FC236}">
                <a16:creationId xmlns:a16="http://schemas.microsoft.com/office/drawing/2014/main" id="{D479C981-7EA9-2876-62C0-D6F59A4A1A11}"/>
              </a:ext>
            </a:extLst>
          </p:cNvPr>
          <p:cNvSpPr txBox="1"/>
          <p:nvPr/>
        </p:nvSpPr>
        <p:spPr>
          <a:xfrm>
            <a:off x="2939969" y="4203194"/>
            <a:ext cx="4375230" cy="646331"/>
          </a:xfrm>
          <a:prstGeom prst="rect">
            <a:avLst/>
          </a:prstGeom>
          <a:noFill/>
        </p:spPr>
        <p:txBody>
          <a:bodyPr wrap="square" rtlCol="0">
            <a:spAutoFit/>
          </a:bodyPr>
          <a:lstStyle/>
          <a:p>
            <a:r>
              <a:rPr lang="en-US" dirty="0"/>
              <a:t>We don’t know what to do for many (most?) patients with hypercapnia</a:t>
            </a:r>
          </a:p>
        </p:txBody>
      </p:sp>
      <p:sp>
        <p:nvSpPr>
          <p:cNvPr id="14" name="TextBox 13">
            <a:extLst>
              <a:ext uri="{FF2B5EF4-FFF2-40B4-BE49-F238E27FC236}">
                <a16:creationId xmlns:a16="http://schemas.microsoft.com/office/drawing/2014/main" id="{82715774-C098-5517-26E1-7BE5ECF46ED9}"/>
              </a:ext>
            </a:extLst>
          </p:cNvPr>
          <p:cNvSpPr txBox="1"/>
          <p:nvPr/>
        </p:nvSpPr>
        <p:spPr>
          <a:xfrm>
            <a:off x="2939969" y="5177584"/>
            <a:ext cx="4224760" cy="369332"/>
          </a:xfrm>
          <a:prstGeom prst="rect">
            <a:avLst/>
          </a:prstGeom>
          <a:noFill/>
        </p:spPr>
        <p:txBody>
          <a:bodyPr wrap="square" rtlCol="0">
            <a:spAutoFit/>
          </a:bodyPr>
          <a:lstStyle/>
          <a:p>
            <a:r>
              <a:rPr lang="en-US" dirty="0"/>
              <a:t>Device qualification restrictions. </a:t>
            </a:r>
          </a:p>
        </p:txBody>
      </p:sp>
      <p:sp>
        <p:nvSpPr>
          <p:cNvPr id="15" name="TextBox 14">
            <a:extLst>
              <a:ext uri="{FF2B5EF4-FFF2-40B4-BE49-F238E27FC236}">
                <a16:creationId xmlns:a16="http://schemas.microsoft.com/office/drawing/2014/main" id="{B6149477-D15C-7AD0-0D40-50AC9228DA9C}"/>
              </a:ext>
            </a:extLst>
          </p:cNvPr>
          <p:cNvSpPr txBox="1"/>
          <p:nvPr/>
        </p:nvSpPr>
        <p:spPr>
          <a:xfrm>
            <a:off x="2898493" y="5892818"/>
            <a:ext cx="4671350" cy="646331"/>
          </a:xfrm>
          <a:prstGeom prst="rect">
            <a:avLst/>
          </a:prstGeom>
          <a:noFill/>
        </p:spPr>
        <p:txBody>
          <a:bodyPr wrap="square" rtlCol="0">
            <a:spAutoFit/>
          </a:bodyPr>
          <a:lstStyle/>
          <a:p>
            <a:r>
              <a:rPr lang="en-US" dirty="0"/>
              <a:t>Requires coordination between </a:t>
            </a:r>
            <a:r>
              <a:rPr lang="en-US" dirty="0" err="1"/>
              <a:t>Inpt</a:t>
            </a:r>
            <a:r>
              <a:rPr lang="en-US" dirty="0"/>
              <a:t> </a:t>
            </a:r>
            <a:r>
              <a:rPr lang="en-US" dirty="0">
                <a:sym typeface="Wingdings" pitchFamily="2" charset="2"/>
              </a:rPr>
              <a:t> </a:t>
            </a:r>
            <a:r>
              <a:rPr lang="en-US" dirty="0" err="1">
                <a:sym typeface="Wingdings" pitchFamily="2" charset="2"/>
              </a:rPr>
              <a:t>Outpt</a:t>
            </a:r>
            <a:r>
              <a:rPr lang="en-US" dirty="0">
                <a:sym typeface="Wingdings" pitchFamily="2" charset="2"/>
              </a:rPr>
              <a:t>. Consider CHF (CMS f/u after discharge)</a:t>
            </a:r>
            <a:endParaRPr lang="en-US" dirty="0"/>
          </a:p>
        </p:txBody>
      </p:sp>
      <p:sp>
        <p:nvSpPr>
          <p:cNvPr id="18" name="TextBox 17">
            <a:extLst>
              <a:ext uri="{FF2B5EF4-FFF2-40B4-BE49-F238E27FC236}">
                <a16:creationId xmlns:a16="http://schemas.microsoft.com/office/drawing/2014/main" id="{6C78A9D3-A364-9984-BA37-BD8693E87D8B}"/>
              </a:ext>
            </a:extLst>
          </p:cNvPr>
          <p:cNvSpPr txBox="1"/>
          <p:nvPr/>
        </p:nvSpPr>
        <p:spPr>
          <a:xfrm>
            <a:off x="8541152" y="2761796"/>
            <a:ext cx="2812648" cy="646331"/>
          </a:xfrm>
          <a:prstGeom prst="rect">
            <a:avLst/>
          </a:prstGeom>
          <a:noFill/>
        </p:spPr>
        <p:txBody>
          <a:bodyPr wrap="square" rtlCol="0">
            <a:spAutoFit/>
          </a:bodyPr>
          <a:lstStyle/>
          <a:p>
            <a:r>
              <a:rPr lang="en-US" dirty="0" err="1"/>
              <a:t>Marik</a:t>
            </a:r>
            <a:r>
              <a:rPr lang="en-US" dirty="0"/>
              <a:t>, JICM 2012: 75% error rate. </a:t>
            </a:r>
          </a:p>
        </p:txBody>
      </p:sp>
      <p:sp>
        <p:nvSpPr>
          <p:cNvPr id="19" name="TextBox 18">
            <a:extLst>
              <a:ext uri="{FF2B5EF4-FFF2-40B4-BE49-F238E27FC236}">
                <a16:creationId xmlns:a16="http://schemas.microsoft.com/office/drawing/2014/main" id="{4871E7A3-5680-CF4A-C312-D48DE61D8DCB}"/>
              </a:ext>
            </a:extLst>
          </p:cNvPr>
          <p:cNvSpPr txBox="1"/>
          <p:nvPr/>
        </p:nvSpPr>
        <p:spPr>
          <a:xfrm>
            <a:off x="8541152" y="3510025"/>
            <a:ext cx="2812648" cy="369332"/>
          </a:xfrm>
          <a:prstGeom prst="rect">
            <a:avLst/>
          </a:prstGeom>
          <a:noFill/>
        </p:spPr>
        <p:txBody>
          <a:bodyPr wrap="square" rtlCol="0">
            <a:spAutoFit/>
          </a:bodyPr>
          <a:lstStyle/>
          <a:p>
            <a:r>
              <a:rPr lang="en-US" dirty="0"/>
              <a:t>SDB: 30% vs 60-75%</a:t>
            </a:r>
          </a:p>
        </p:txBody>
      </p:sp>
      <p:sp>
        <p:nvSpPr>
          <p:cNvPr id="20" name="TextBox 19">
            <a:extLst>
              <a:ext uri="{FF2B5EF4-FFF2-40B4-BE49-F238E27FC236}">
                <a16:creationId xmlns:a16="http://schemas.microsoft.com/office/drawing/2014/main" id="{B9A2ED6A-3176-7874-37CF-5BB4383AD72E}"/>
              </a:ext>
            </a:extLst>
          </p:cNvPr>
          <p:cNvSpPr txBox="1"/>
          <p:nvPr/>
        </p:nvSpPr>
        <p:spPr>
          <a:xfrm>
            <a:off x="8495817" y="4203194"/>
            <a:ext cx="2465407" cy="369332"/>
          </a:xfrm>
          <a:prstGeom prst="rect">
            <a:avLst/>
          </a:prstGeom>
          <a:noFill/>
        </p:spPr>
        <p:txBody>
          <a:bodyPr wrap="square" rtlCol="0">
            <a:spAutoFit/>
          </a:bodyPr>
          <a:lstStyle/>
          <a:p>
            <a:r>
              <a:rPr lang="en-US" dirty="0"/>
              <a:t>No good estimate</a:t>
            </a:r>
          </a:p>
        </p:txBody>
      </p:sp>
      <p:sp>
        <p:nvSpPr>
          <p:cNvPr id="21" name="TextBox 20">
            <a:extLst>
              <a:ext uri="{FF2B5EF4-FFF2-40B4-BE49-F238E27FC236}">
                <a16:creationId xmlns:a16="http://schemas.microsoft.com/office/drawing/2014/main" id="{8FBCF314-18E0-4271-5559-0A6731BE874C}"/>
              </a:ext>
            </a:extLst>
          </p:cNvPr>
          <p:cNvSpPr txBox="1"/>
          <p:nvPr/>
        </p:nvSpPr>
        <p:spPr>
          <a:xfrm>
            <a:off x="8495816" y="5177584"/>
            <a:ext cx="2465407" cy="369332"/>
          </a:xfrm>
          <a:prstGeom prst="rect">
            <a:avLst/>
          </a:prstGeom>
          <a:noFill/>
        </p:spPr>
        <p:txBody>
          <a:bodyPr wrap="square" rtlCol="0">
            <a:spAutoFit/>
          </a:bodyPr>
          <a:lstStyle/>
          <a:p>
            <a:r>
              <a:rPr lang="en-US" dirty="0"/>
              <a:t>No good estimate</a:t>
            </a:r>
          </a:p>
        </p:txBody>
      </p:sp>
      <p:sp>
        <p:nvSpPr>
          <p:cNvPr id="22" name="TextBox 21">
            <a:extLst>
              <a:ext uri="{FF2B5EF4-FFF2-40B4-BE49-F238E27FC236}">
                <a16:creationId xmlns:a16="http://schemas.microsoft.com/office/drawing/2014/main" id="{5C48E924-F87F-5A31-CC9C-AD4BBDCC5F8F}"/>
              </a:ext>
            </a:extLst>
          </p:cNvPr>
          <p:cNvSpPr txBox="1"/>
          <p:nvPr/>
        </p:nvSpPr>
        <p:spPr>
          <a:xfrm>
            <a:off x="8518002" y="6022531"/>
            <a:ext cx="2465407" cy="369332"/>
          </a:xfrm>
          <a:prstGeom prst="rect">
            <a:avLst/>
          </a:prstGeom>
          <a:noFill/>
        </p:spPr>
        <p:txBody>
          <a:bodyPr wrap="square" rtlCol="0">
            <a:spAutoFit/>
          </a:bodyPr>
          <a:lstStyle/>
          <a:p>
            <a:r>
              <a:rPr lang="en-US" dirty="0"/>
              <a:t>No good estimate</a:t>
            </a:r>
          </a:p>
        </p:txBody>
      </p:sp>
    </p:spTree>
    <p:extLst>
      <p:ext uri="{BB962C8B-B14F-4D97-AF65-F5344CB8AC3E}">
        <p14:creationId xmlns:p14="http://schemas.microsoft.com/office/powerpoint/2010/main" val="18362493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B4418-D5C4-8919-D7A6-71677D4C961A}"/>
              </a:ext>
            </a:extLst>
          </p:cNvPr>
          <p:cNvSpPr>
            <a:spLocks noGrp="1"/>
          </p:cNvSpPr>
          <p:nvPr>
            <p:ph type="title"/>
          </p:nvPr>
        </p:nvSpPr>
        <p:spPr/>
        <p:txBody>
          <a:bodyPr>
            <a:normAutofit/>
          </a:bodyPr>
          <a:lstStyle/>
          <a:p>
            <a:r>
              <a:rPr lang="en-US" dirty="0"/>
              <a:t>What is ‘hypercapnic respiratory failure’?</a:t>
            </a:r>
          </a:p>
        </p:txBody>
      </p:sp>
      <p:sp>
        <p:nvSpPr>
          <p:cNvPr id="3" name="Content Placeholder 2">
            <a:extLst>
              <a:ext uri="{FF2B5EF4-FFF2-40B4-BE49-F238E27FC236}">
                <a16:creationId xmlns:a16="http://schemas.microsoft.com/office/drawing/2014/main" id="{52853D64-7D4B-8099-6046-C63032957226}"/>
              </a:ext>
            </a:extLst>
          </p:cNvPr>
          <p:cNvSpPr>
            <a:spLocks noGrp="1"/>
          </p:cNvSpPr>
          <p:nvPr>
            <p:ph idx="1"/>
          </p:nvPr>
        </p:nvSpPr>
        <p:spPr/>
        <p:txBody>
          <a:bodyPr>
            <a:normAutofit fontScale="92500" lnSpcReduction="10000"/>
          </a:bodyPr>
          <a:lstStyle/>
          <a:p>
            <a:r>
              <a:rPr lang="en-US" dirty="0"/>
              <a:t>Problems with PaCO2 &gt; 45 mmHg (sea-level, current def)</a:t>
            </a:r>
          </a:p>
          <a:p>
            <a:pPr lvl="1"/>
            <a:r>
              <a:rPr lang="en-US" dirty="0"/>
              <a:t>97.5 Percentile of ‘normal’? </a:t>
            </a:r>
          </a:p>
          <a:p>
            <a:pPr lvl="1"/>
            <a:r>
              <a:rPr lang="en-US" dirty="0"/>
              <a:t>“Hypercapnic respiratory failure is a syndrome”</a:t>
            </a:r>
          </a:p>
          <a:p>
            <a:pPr lvl="2"/>
            <a:r>
              <a:rPr lang="en-US" dirty="0"/>
              <a:t>Syndrome (Greek: ‘con-</a:t>
            </a:r>
            <a:r>
              <a:rPr lang="en-US" dirty="0" err="1"/>
              <a:t>currence</a:t>
            </a:r>
            <a:r>
              <a:rPr lang="en-US" dirty="0"/>
              <a:t>’) = a set of signs and symptoms that together suggest a common cause. </a:t>
            </a:r>
          </a:p>
          <a:p>
            <a:pPr lvl="2"/>
            <a:r>
              <a:rPr lang="en-US" dirty="0"/>
              <a:t>Yet PaCO2 = Lab finding (hypercapnia). Gap?</a:t>
            </a:r>
          </a:p>
          <a:p>
            <a:pPr lvl="2"/>
            <a:r>
              <a:rPr lang="en-US" dirty="0"/>
              <a:t>If there is no agreed-upon reference standard test: perhaps ‘construct’ is a better term. </a:t>
            </a:r>
          </a:p>
          <a:p>
            <a:pPr lvl="1"/>
            <a:r>
              <a:rPr lang="en-US" dirty="0"/>
              <a:t>2 instrumental uses: </a:t>
            </a:r>
          </a:p>
          <a:p>
            <a:pPr lvl="2"/>
            <a:r>
              <a:rPr lang="en-US" dirty="0"/>
              <a:t>Classification: e.g. “Hyperlipidemia”</a:t>
            </a:r>
          </a:p>
          <a:p>
            <a:pPr lvl="2"/>
            <a:r>
              <a:rPr lang="en-US" dirty="0"/>
              <a:t>Prediction: “10-y ASCVD risk”</a:t>
            </a:r>
          </a:p>
          <a:p>
            <a:r>
              <a:rPr lang="en-US" dirty="0">
                <a:solidFill>
                  <a:srgbClr val="C00000"/>
                </a:solidFill>
              </a:rPr>
              <a:t>Ideal Definition: </a:t>
            </a:r>
          </a:p>
          <a:p>
            <a:pPr lvl="1"/>
            <a:r>
              <a:rPr lang="en-US" dirty="0">
                <a:solidFill>
                  <a:srgbClr val="C00000"/>
                </a:solidFill>
              </a:rPr>
              <a:t>Who is at risk for future/ongoing ventilatory failure? </a:t>
            </a:r>
          </a:p>
          <a:p>
            <a:pPr lvl="1"/>
            <a:r>
              <a:rPr lang="en-US" dirty="0">
                <a:solidFill>
                  <a:srgbClr val="C00000"/>
                </a:solidFill>
              </a:rPr>
              <a:t>Who will respond to treatments? </a:t>
            </a:r>
          </a:p>
          <a:p>
            <a:pPr lvl="1"/>
            <a:endParaRPr lang="en-US" dirty="0"/>
          </a:p>
        </p:txBody>
      </p:sp>
    </p:spTree>
    <p:extLst>
      <p:ext uri="{BB962C8B-B14F-4D97-AF65-F5344CB8AC3E}">
        <p14:creationId xmlns:p14="http://schemas.microsoft.com/office/powerpoint/2010/main" val="28302599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04570-10AE-3D82-55F3-3D8FCE84C188}"/>
              </a:ext>
            </a:extLst>
          </p:cNvPr>
          <p:cNvSpPr>
            <a:spLocks noGrp="1"/>
          </p:cNvSpPr>
          <p:nvPr>
            <p:ph type="title"/>
          </p:nvPr>
        </p:nvSpPr>
        <p:spPr/>
        <p:txBody>
          <a:bodyPr/>
          <a:lstStyle/>
          <a:p>
            <a:r>
              <a:rPr lang="en-US" dirty="0"/>
              <a:t>Research Aims: </a:t>
            </a:r>
          </a:p>
        </p:txBody>
      </p:sp>
      <p:sp>
        <p:nvSpPr>
          <p:cNvPr id="3" name="Content Placeholder 2">
            <a:extLst>
              <a:ext uri="{FF2B5EF4-FFF2-40B4-BE49-F238E27FC236}">
                <a16:creationId xmlns:a16="http://schemas.microsoft.com/office/drawing/2014/main" id="{B4F83998-019B-57B2-E46C-67280168A981}"/>
              </a:ext>
            </a:extLst>
          </p:cNvPr>
          <p:cNvSpPr>
            <a:spLocks noGrp="1"/>
          </p:cNvSpPr>
          <p:nvPr>
            <p:ph idx="1"/>
          </p:nvPr>
        </p:nvSpPr>
        <p:spPr/>
        <p:txBody>
          <a:bodyPr/>
          <a:lstStyle/>
          <a:p>
            <a:r>
              <a:rPr lang="en-US" dirty="0"/>
              <a:t>Who are these patients with hypercapnic respiratory failure?</a:t>
            </a:r>
          </a:p>
          <a:p>
            <a:r>
              <a:rPr lang="en-US" dirty="0"/>
              <a:t>How should we best identify patients with hypercapnia? (for study, and in practice)</a:t>
            </a:r>
          </a:p>
          <a:p>
            <a:r>
              <a:rPr lang="en-US" dirty="0"/>
              <a:t>Where are the biggest gaps in management knowledge?</a:t>
            </a:r>
          </a:p>
        </p:txBody>
      </p:sp>
    </p:spTree>
    <p:extLst>
      <p:ext uri="{BB962C8B-B14F-4D97-AF65-F5344CB8AC3E}">
        <p14:creationId xmlns:p14="http://schemas.microsoft.com/office/powerpoint/2010/main" val="147779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DFB9-AE7D-261C-11A5-650D68436241}"/>
              </a:ext>
            </a:extLst>
          </p:cNvPr>
          <p:cNvSpPr>
            <a:spLocks noGrp="1"/>
          </p:cNvSpPr>
          <p:nvPr>
            <p:ph type="title"/>
          </p:nvPr>
        </p:nvSpPr>
        <p:spPr/>
        <p:txBody>
          <a:bodyPr/>
          <a:lstStyle/>
          <a:p>
            <a:r>
              <a:rPr lang="en-US" dirty="0"/>
              <a:t>Roadmap &amp; Learning Goals</a:t>
            </a:r>
          </a:p>
        </p:txBody>
      </p:sp>
      <p:sp>
        <p:nvSpPr>
          <p:cNvPr id="3" name="Content Placeholder 2">
            <a:extLst>
              <a:ext uri="{FF2B5EF4-FFF2-40B4-BE49-F238E27FC236}">
                <a16:creationId xmlns:a16="http://schemas.microsoft.com/office/drawing/2014/main" id="{CA854E44-FE9B-6198-A4F9-969855A23559}"/>
              </a:ext>
            </a:extLst>
          </p:cNvPr>
          <p:cNvSpPr>
            <a:spLocks noGrp="1"/>
          </p:cNvSpPr>
          <p:nvPr>
            <p:ph idx="1"/>
          </p:nvPr>
        </p:nvSpPr>
        <p:spPr/>
        <p:txBody>
          <a:bodyPr>
            <a:normAutofit/>
          </a:bodyPr>
          <a:lstStyle/>
          <a:p>
            <a:r>
              <a:rPr lang="en-US" dirty="0"/>
              <a:t>What is hypercapnic respiratory failure? </a:t>
            </a:r>
          </a:p>
          <a:p>
            <a:r>
              <a:rPr lang="en-US" dirty="0"/>
              <a:t>What guidelines say to do with hypercapnic respiratory failure?</a:t>
            </a:r>
          </a:p>
          <a:p>
            <a:pPr lvl="1"/>
            <a:r>
              <a:rPr lang="en-US" dirty="0"/>
              <a:t>Goal: OHS – CPAP/BPAP; ↑CO2 COPD – wait 2-4wks </a:t>
            </a:r>
            <a:r>
              <a:rPr lang="en-US" dirty="0" err="1"/>
              <a:t>exac</a:t>
            </a:r>
            <a:r>
              <a:rPr lang="en-US" dirty="0"/>
              <a:t>, high PIP NIV</a:t>
            </a:r>
          </a:p>
          <a:p>
            <a:pPr lvl="1"/>
            <a:r>
              <a:rPr lang="en-US" dirty="0"/>
              <a:t>Goal: </a:t>
            </a:r>
            <a:r>
              <a:rPr lang="en-US" dirty="0">
                <a:effectLst/>
                <a:latin typeface="Helvetica Neue" panose="02000503000000020004" pitchFamily="2" charset="0"/>
              </a:rPr>
              <a:t>Unclear what to do with multifactorial-cause hypercapnia</a:t>
            </a:r>
            <a:endParaRPr lang="en-US" dirty="0"/>
          </a:p>
          <a:p>
            <a:r>
              <a:rPr lang="en-US" dirty="0"/>
              <a:t>Who gets hypercapnic respiratory failure? </a:t>
            </a:r>
          </a:p>
          <a:p>
            <a:pPr lvl="1"/>
            <a:r>
              <a:rPr lang="en-US" dirty="0"/>
              <a:t>Goal: Often multi-morbid. These patients have high utilization/mortality</a:t>
            </a:r>
          </a:p>
          <a:p>
            <a:r>
              <a:rPr lang="en-US" dirty="0"/>
              <a:t>How could we do it better? </a:t>
            </a:r>
          </a:p>
          <a:p>
            <a:pPr lvl="1"/>
            <a:r>
              <a:rPr lang="en-US" dirty="0"/>
              <a:t>Goal: Need better data to guide decisions</a:t>
            </a:r>
          </a:p>
          <a:p>
            <a:pPr lvl="1"/>
            <a:r>
              <a:rPr lang="en-US" dirty="0"/>
              <a:t>Goal: Need better systems of care </a:t>
            </a:r>
          </a:p>
          <a:p>
            <a:endParaRPr lang="en-US" dirty="0"/>
          </a:p>
          <a:p>
            <a:endParaRPr lang="en-US" dirty="0"/>
          </a:p>
          <a:p>
            <a:endParaRPr lang="en-US" dirty="0"/>
          </a:p>
        </p:txBody>
      </p:sp>
    </p:spTree>
    <p:extLst>
      <p:ext uri="{BB962C8B-B14F-4D97-AF65-F5344CB8AC3E}">
        <p14:creationId xmlns:p14="http://schemas.microsoft.com/office/powerpoint/2010/main" val="23055519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61A60-CD7D-8E35-919F-4189999D3F88}"/>
              </a:ext>
            </a:extLst>
          </p:cNvPr>
          <p:cNvSpPr>
            <a:spLocks noGrp="1"/>
          </p:cNvSpPr>
          <p:nvPr>
            <p:ph type="title"/>
          </p:nvPr>
        </p:nvSpPr>
        <p:spPr/>
        <p:txBody>
          <a:bodyPr/>
          <a:lstStyle/>
          <a:p>
            <a:r>
              <a:rPr lang="en-US" dirty="0"/>
              <a:t>Links</a:t>
            </a:r>
          </a:p>
        </p:txBody>
      </p:sp>
      <p:sp>
        <p:nvSpPr>
          <p:cNvPr id="3" name="Content Placeholder 2">
            <a:extLst>
              <a:ext uri="{FF2B5EF4-FFF2-40B4-BE49-F238E27FC236}">
                <a16:creationId xmlns:a16="http://schemas.microsoft.com/office/drawing/2014/main" id="{1D7ADC81-EAAC-0491-6C21-6D7A7F2032A9}"/>
              </a:ext>
            </a:extLst>
          </p:cNvPr>
          <p:cNvSpPr>
            <a:spLocks noGrp="1"/>
          </p:cNvSpPr>
          <p:nvPr>
            <p:ph idx="1"/>
          </p:nvPr>
        </p:nvSpPr>
        <p:spPr>
          <a:xfrm>
            <a:off x="838200" y="1825625"/>
            <a:ext cx="4038600" cy="4351338"/>
          </a:xfrm>
        </p:spPr>
        <p:txBody>
          <a:bodyPr/>
          <a:lstStyle/>
          <a:p>
            <a:r>
              <a:rPr lang="en-US" dirty="0"/>
              <a:t>Guidelines:</a:t>
            </a:r>
          </a:p>
          <a:p>
            <a:pPr marL="0" indent="0">
              <a:buNone/>
            </a:pPr>
            <a:r>
              <a:rPr lang="en-US" dirty="0"/>
              <a:t>ATS OHS (2019)</a:t>
            </a:r>
          </a:p>
          <a:p>
            <a:pPr marL="0" indent="0">
              <a:buNone/>
            </a:pPr>
            <a:endParaRPr lang="en-US" dirty="0"/>
          </a:p>
          <a:p>
            <a:pPr marL="0" indent="0">
              <a:buNone/>
            </a:pPr>
            <a:endParaRPr lang="en-US" dirty="0"/>
          </a:p>
          <a:p>
            <a:pPr marL="0" indent="0">
              <a:buNone/>
            </a:pPr>
            <a:endParaRPr lang="en-US" dirty="0"/>
          </a:p>
          <a:p>
            <a:pPr marL="0" indent="0">
              <a:buNone/>
            </a:pPr>
            <a:r>
              <a:rPr lang="en-US" dirty="0"/>
              <a:t>ATS NIV COPD (2020)</a:t>
            </a:r>
          </a:p>
          <a:p>
            <a:pPr marL="0" indent="0">
              <a:buNone/>
            </a:pPr>
            <a:r>
              <a:rPr lang="en-US" dirty="0"/>
              <a:t> </a:t>
            </a:r>
          </a:p>
        </p:txBody>
      </p:sp>
      <p:pic>
        <p:nvPicPr>
          <p:cNvPr id="4" name="Picture 3" descr="A picture containing outdoor, cat, mammal, wildcat&#10;&#10;Description automatically generated">
            <a:extLst>
              <a:ext uri="{FF2B5EF4-FFF2-40B4-BE49-F238E27FC236}">
                <a16:creationId xmlns:a16="http://schemas.microsoft.com/office/drawing/2014/main" id="{1D8A010D-2947-BAD8-A840-D6E7FF5D0059}"/>
              </a:ext>
            </a:extLst>
          </p:cNvPr>
          <p:cNvPicPr>
            <a:picLocks noChangeAspect="1"/>
          </p:cNvPicPr>
          <p:nvPr/>
        </p:nvPicPr>
        <p:blipFill rotWithShape="1">
          <a:blip r:embed="rId3"/>
          <a:srcRect l="8447" r="1632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F1C48344-4753-0BF0-853E-A7D21761F89A}"/>
              </a:ext>
            </a:extLst>
          </p:cNvPr>
          <p:cNvPicPr>
            <a:picLocks noChangeAspect="1"/>
          </p:cNvPicPr>
          <p:nvPr/>
        </p:nvPicPr>
        <p:blipFill>
          <a:blip r:embed="rId4"/>
          <a:stretch>
            <a:fillRect/>
          </a:stretch>
        </p:blipFill>
        <p:spPr>
          <a:xfrm>
            <a:off x="1121551" y="2901950"/>
            <a:ext cx="1054100" cy="1054100"/>
          </a:xfrm>
          <a:prstGeom prst="rect">
            <a:avLst/>
          </a:prstGeom>
        </p:spPr>
      </p:pic>
      <p:pic>
        <p:nvPicPr>
          <p:cNvPr id="6" name="Picture 5">
            <a:extLst>
              <a:ext uri="{FF2B5EF4-FFF2-40B4-BE49-F238E27FC236}">
                <a16:creationId xmlns:a16="http://schemas.microsoft.com/office/drawing/2014/main" id="{E93D67C0-0C67-3B52-636A-459666BEEAC6}"/>
              </a:ext>
            </a:extLst>
          </p:cNvPr>
          <p:cNvPicPr>
            <a:picLocks noChangeAspect="1"/>
          </p:cNvPicPr>
          <p:nvPr/>
        </p:nvPicPr>
        <p:blipFill>
          <a:blip r:embed="rId5"/>
          <a:stretch>
            <a:fillRect/>
          </a:stretch>
        </p:blipFill>
        <p:spPr>
          <a:xfrm>
            <a:off x="1121551" y="4961648"/>
            <a:ext cx="1054100" cy="1054100"/>
          </a:xfrm>
          <a:prstGeom prst="rect">
            <a:avLst/>
          </a:prstGeom>
        </p:spPr>
      </p:pic>
      <p:sp>
        <p:nvSpPr>
          <p:cNvPr id="7" name="TextBox 6">
            <a:extLst>
              <a:ext uri="{FF2B5EF4-FFF2-40B4-BE49-F238E27FC236}">
                <a16:creationId xmlns:a16="http://schemas.microsoft.com/office/drawing/2014/main" id="{8ADA3EFD-BB0C-5F3F-8E25-C105AE301BE9}"/>
              </a:ext>
            </a:extLst>
          </p:cNvPr>
          <p:cNvSpPr txBox="1"/>
          <p:nvPr/>
        </p:nvSpPr>
        <p:spPr>
          <a:xfrm>
            <a:off x="2857500" y="5955972"/>
            <a:ext cx="4251158" cy="646331"/>
          </a:xfrm>
          <a:prstGeom prst="rect">
            <a:avLst/>
          </a:prstGeom>
          <a:noFill/>
        </p:spPr>
        <p:txBody>
          <a:bodyPr wrap="square" rtlCol="0">
            <a:spAutoFit/>
          </a:bodyPr>
          <a:lstStyle/>
          <a:p>
            <a:r>
              <a:rPr lang="en-US" dirty="0"/>
              <a:t>Questions? </a:t>
            </a:r>
          </a:p>
          <a:p>
            <a:r>
              <a:rPr lang="en-US" dirty="0" err="1"/>
              <a:t>brian.locke@hsc.utah.edu</a:t>
            </a:r>
            <a:endParaRPr lang="en-US" dirty="0"/>
          </a:p>
        </p:txBody>
      </p:sp>
    </p:spTree>
    <p:extLst>
      <p:ext uri="{BB962C8B-B14F-4D97-AF65-F5344CB8AC3E}">
        <p14:creationId xmlns:p14="http://schemas.microsoft.com/office/powerpoint/2010/main" val="233062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D4EFC-43D8-944C-55AD-8FB916DD8871}"/>
              </a:ext>
            </a:extLst>
          </p:cNvPr>
          <p:cNvSpPr>
            <a:spLocks noGrp="1"/>
          </p:cNvSpPr>
          <p:nvPr>
            <p:ph type="title"/>
          </p:nvPr>
        </p:nvSpPr>
        <p:spPr/>
        <p:txBody>
          <a:bodyPr/>
          <a:lstStyle/>
          <a:p>
            <a:r>
              <a:rPr lang="en-US" dirty="0"/>
              <a:t>Causes of Hypercapnic Respiratory Failure</a:t>
            </a:r>
          </a:p>
        </p:txBody>
      </p:sp>
      <p:sp>
        <p:nvSpPr>
          <p:cNvPr id="3" name="Content Placeholder 2">
            <a:extLst>
              <a:ext uri="{FF2B5EF4-FFF2-40B4-BE49-F238E27FC236}">
                <a16:creationId xmlns:a16="http://schemas.microsoft.com/office/drawing/2014/main" id="{202593CE-E439-4067-CB0B-336DE8BCD411}"/>
              </a:ext>
            </a:extLst>
          </p:cNvPr>
          <p:cNvSpPr>
            <a:spLocks noGrp="1"/>
          </p:cNvSpPr>
          <p:nvPr>
            <p:ph idx="1"/>
          </p:nvPr>
        </p:nvSpPr>
        <p:spPr/>
        <p:txBody>
          <a:bodyPr>
            <a:normAutofit lnSpcReduction="10000"/>
          </a:bodyPr>
          <a:lstStyle/>
          <a:p>
            <a:r>
              <a:rPr lang="en-US" dirty="0"/>
              <a:t>Mechanisms: </a:t>
            </a:r>
          </a:p>
          <a:p>
            <a:pPr lvl="1"/>
            <a:r>
              <a:rPr lang="en-US" dirty="0"/>
              <a:t>Decreased drive to breathe (</a:t>
            </a:r>
            <a:r>
              <a:rPr lang="en-US" b="1" dirty="0"/>
              <a:t>OHS</a:t>
            </a:r>
            <a:r>
              <a:rPr lang="en-US" dirty="0"/>
              <a:t>, Opiates)</a:t>
            </a:r>
          </a:p>
          <a:p>
            <a:pPr lvl="1"/>
            <a:r>
              <a:rPr lang="en-US" dirty="0"/>
              <a:t>Increase need for ventilation (Obesity) </a:t>
            </a:r>
          </a:p>
          <a:p>
            <a:pPr lvl="1"/>
            <a:r>
              <a:rPr lang="en-US" dirty="0"/>
              <a:t>Inefficient pulmonary function  (Lung diseases)</a:t>
            </a:r>
          </a:p>
          <a:p>
            <a:pPr lvl="1"/>
            <a:r>
              <a:rPr lang="en-US" dirty="0"/>
              <a:t>Muscle or inefficient weakness (NMD, </a:t>
            </a:r>
            <a:r>
              <a:rPr lang="en-US" b="1" dirty="0"/>
              <a:t>COPD</a:t>
            </a:r>
            <a:r>
              <a:rPr lang="en-US" dirty="0"/>
              <a:t>)</a:t>
            </a:r>
          </a:p>
          <a:p>
            <a:pPr lvl="1"/>
            <a:r>
              <a:rPr lang="en-US" dirty="0"/>
              <a:t>Increased respiratory system loads</a:t>
            </a:r>
          </a:p>
          <a:p>
            <a:pPr lvl="2"/>
            <a:r>
              <a:rPr lang="en-US" dirty="0"/>
              <a:t>Airway resistance (</a:t>
            </a:r>
            <a:r>
              <a:rPr lang="en-US" b="1" dirty="0"/>
              <a:t>OSA, COPD</a:t>
            </a:r>
            <a:r>
              <a:rPr lang="en-US" dirty="0"/>
              <a:t>)</a:t>
            </a:r>
          </a:p>
          <a:p>
            <a:pPr lvl="2"/>
            <a:r>
              <a:rPr lang="en-US" dirty="0"/>
              <a:t>Stiff lungs or chest wall (Obesity) </a:t>
            </a:r>
          </a:p>
          <a:p>
            <a:pPr lvl="2"/>
            <a:endParaRPr lang="en-US" dirty="0"/>
          </a:p>
          <a:p>
            <a:r>
              <a:rPr lang="en-US" dirty="0"/>
              <a:t>Frailty: </a:t>
            </a:r>
          </a:p>
          <a:p>
            <a:pPr marL="914400" lvl="1" indent="-457200">
              <a:buFont typeface="+mj-lt"/>
              <a:buAutoNum type="arabicPeriod"/>
            </a:pPr>
            <a:r>
              <a:rPr lang="en-US" dirty="0"/>
              <a:t>Achievable ventilation ~= Acquired ventilation</a:t>
            </a:r>
          </a:p>
          <a:p>
            <a:pPr marL="914400" lvl="1" indent="-457200">
              <a:buFont typeface="+mj-lt"/>
              <a:buAutoNum type="arabicPeriod"/>
            </a:pPr>
            <a:r>
              <a:rPr lang="en-US" dirty="0"/>
              <a:t>Drive to breathe is not stable / reliable</a:t>
            </a:r>
          </a:p>
        </p:txBody>
      </p:sp>
      <p:sp>
        <p:nvSpPr>
          <p:cNvPr id="4" name="Rectangle 3">
            <a:extLst>
              <a:ext uri="{FF2B5EF4-FFF2-40B4-BE49-F238E27FC236}">
                <a16:creationId xmlns:a16="http://schemas.microsoft.com/office/drawing/2014/main" id="{FA2994D2-B5C9-3313-0144-A676EE03DA1A}"/>
              </a:ext>
            </a:extLst>
          </p:cNvPr>
          <p:cNvSpPr/>
          <p:nvPr/>
        </p:nvSpPr>
        <p:spPr>
          <a:xfrm>
            <a:off x="8432800" y="2286000"/>
            <a:ext cx="1485900" cy="42291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Achievable  Ventilation</a:t>
            </a:r>
          </a:p>
        </p:txBody>
      </p:sp>
      <p:sp>
        <p:nvSpPr>
          <p:cNvPr id="5" name="Rectangle 4">
            <a:extLst>
              <a:ext uri="{FF2B5EF4-FFF2-40B4-BE49-F238E27FC236}">
                <a16:creationId xmlns:a16="http://schemas.microsoft.com/office/drawing/2014/main" id="{75D4B1A0-FCF5-FA25-C0BA-6487B95B13DF}"/>
              </a:ext>
            </a:extLst>
          </p:cNvPr>
          <p:cNvSpPr/>
          <p:nvPr/>
        </p:nvSpPr>
        <p:spPr>
          <a:xfrm>
            <a:off x="10033000" y="3213100"/>
            <a:ext cx="1485900" cy="3302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Required Ventilation</a:t>
            </a:r>
          </a:p>
        </p:txBody>
      </p:sp>
      <p:cxnSp>
        <p:nvCxnSpPr>
          <p:cNvPr id="7" name="Straight Arrow Connector 6">
            <a:extLst>
              <a:ext uri="{FF2B5EF4-FFF2-40B4-BE49-F238E27FC236}">
                <a16:creationId xmlns:a16="http://schemas.microsoft.com/office/drawing/2014/main" id="{9968FA01-247D-24BF-172B-74B5FE2DFD76}"/>
              </a:ext>
            </a:extLst>
          </p:cNvPr>
          <p:cNvCxnSpPr/>
          <p:nvPr/>
        </p:nvCxnSpPr>
        <p:spPr>
          <a:xfrm flipV="1">
            <a:off x="9194800" y="3009900"/>
            <a:ext cx="0" cy="584200"/>
          </a:xfrm>
          <a:prstGeom prst="straightConnector1">
            <a:avLst/>
          </a:prstGeom>
          <a:ln w="508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5710605-A220-EA7D-FD88-C6E699E904C2}"/>
              </a:ext>
            </a:extLst>
          </p:cNvPr>
          <p:cNvCxnSpPr>
            <a:cxnSpLocks/>
          </p:cNvCxnSpPr>
          <p:nvPr/>
        </p:nvCxnSpPr>
        <p:spPr>
          <a:xfrm>
            <a:off x="8432800" y="3302000"/>
            <a:ext cx="1485899" cy="0"/>
          </a:xfrm>
          <a:prstGeom prst="line">
            <a:avLst/>
          </a:prstGeom>
          <a:ln w="47625">
            <a:solidFill>
              <a:schemeClr val="bg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258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75D74-F6CC-80F6-1182-20C827C43E30}"/>
              </a:ext>
            </a:extLst>
          </p:cNvPr>
          <p:cNvSpPr>
            <a:spLocks noGrp="1"/>
          </p:cNvSpPr>
          <p:nvPr>
            <p:ph type="title"/>
          </p:nvPr>
        </p:nvSpPr>
        <p:spPr/>
        <p:txBody>
          <a:bodyPr/>
          <a:lstStyle/>
          <a:p>
            <a:r>
              <a:rPr lang="en-US" dirty="0"/>
              <a:t>How common is outpatient hypercapnia?</a:t>
            </a:r>
          </a:p>
        </p:txBody>
      </p:sp>
      <p:sp>
        <p:nvSpPr>
          <p:cNvPr id="3" name="Content Placeholder 2">
            <a:extLst>
              <a:ext uri="{FF2B5EF4-FFF2-40B4-BE49-F238E27FC236}">
                <a16:creationId xmlns:a16="http://schemas.microsoft.com/office/drawing/2014/main" id="{399AE1C0-F7B8-C6FA-79DB-08DA330FA034}"/>
              </a:ext>
            </a:extLst>
          </p:cNvPr>
          <p:cNvSpPr>
            <a:spLocks noGrp="1"/>
          </p:cNvSpPr>
          <p:nvPr>
            <p:ph idx="1"/>
          </p:nvPr>
        </p:nvSpPr>
        <p:spPr/>
        <p:txBody>
          <a:bodyPr/>
          <a:lstStyle/>
          <a:p>
            <a:r>
              <a:rPr lang="en-US" dirty="0"/>
              <a:t>There is 0 data on prevalence of outpatient all-cause hypercapnia. </a:t>
            </a:r>
          </a:p>
          <a:p>
            <a:pPr lvl="1"/>
            <a:r>
              <a:rPr lang="en-US" dirty="0"/>
              <a:t>Why? Fewer data sources, ABGs are invasive, less morbid population</a:t>
            </a:r>
          </a:p>
          <a:p>
            <a:r>
              <a:rPr lang="en-US" dirty="0"/>
              <a:t>Based on low identification rates; still high NIV prescription: OHS is probably most common</a:t>
            </a:r>
          </a:p>
        </p:txBody>
      </p:sp>
      <p:pic>
        <p:nvPicPr>
          <p:cNvPr id="4" name="Picture 3">
            <a:extLst>
              <a:ext uri="{FF2B5EF4-FFF2-40B4-BE49-F238E27FC236}">
                <a16:creationId xmlns:a16="http://schemas.microsoft.com/office/drawing/2014/main" id="{D93113A1-D411-26B0-7202-9D44FB8AFEFC}"/>
              </a:ext>
            </a:extLst>
          </p:cNvPr>
          <p:cNvPicPr>
            <a:picLocks noChangeAspect="1"/>
          </p:cNvPicPr>
          <p:nvPr/>
        </p:nvPicPr>
        <p:blipFill>
          <a:blip r:embed="rId3"/>
          <a:stretch>
            <a:fillRect/>
          </a:stretch>
        </p:blipFill>
        <p:spPr>
          <a:xfrm>
            <a:off x="7188200" y="4183063"/>
            <a:ext cx="4343400" cy="1993900"/>
          </a:xfrm>
          <a:prstGeom prst="rect">
            <a:avLst/>
          </a:prstGeom>
        </p:spPr>
      </p:pic>
      <p:sp>
        <p:nvSpPr>
          <p:cNvPr id="5" name="Content Placeholder 2">
            <a:extLst>
              <a:ext uri="{FF2B5EF4-FFF2-40B4-BE49-F238E27FC236}">
                <a16:creationId xmlns:a16="http://schemas.microsoft.com/office/drawing/2014/main" id="{F4711B7C-63BB-F157-E93D-9104D5556483}"/>
              </a:ext>
            </a:extLst>
          </p:cNvPr>
          <p:cNvSpPr txBox="1">
            <a:spLocks/>
          </p:cNvSpPr>
          <p:nvPr/>
        </p:nvSpPr>
        <p:spPr>
          <a:xfrm>
            <a:off x="838200" y="4259263"/>
            <a:ext cx="9486900" cy="1841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Fermi Estimate </a:t>
            </a:r>
            <a:r>
              <a:rPr lang="en-US" dirty="0"/>
              <a:t>of Prevalence: 1 in 260 US adults</a:t>
            </a:r>
          </a:p>
          <a:p>
            <a:pPr lvl="1"/>
            <a:r>
              <a:rPr lang="en-US" dirty="0"/>
              <a:t>7.6% of adults US population BMI 40+</a:t>
            </a:r>
          </a:p>
          <a:p>
            <a:pPr lvl="1"/>
            <a:r>
              <a:rPr lang="en-US" dirty="0"/>
              <a:t>Rate of mod+ OSA in BMI 40+ = ~ 50%</a:t>
            </a:r>
          </a:p>
          <a:p>
            <a:pPr lvl="1"/>
            <a:r>
              <a:rPr lang="en-US" dirty="0"/>
              <a:t>Rate of OHS in mod+ OSA = ~10%</a:t>
            </a:r>
          </a:p>
          <a:p>
            <a:endParaRPr lang="en-US" dirty="0"/>
          </a:p>
          <a:p>
            <a:endParaRPr lang="en-US" dirty="0"/>
          </a:p>
          <a:p>
            <a:endParaRPr lang="en-US" dirty="0"/>
          </a:p>
        </p:txBody>
      </p:sp>
    </p:spTree>
    <p:extLst>
      <p:ext uri="{BB962C8B-B14F-4D97-AF65-F5344CB8AC3E}">
        <p14:creationId xmlns:p14="http://schemas.microsoft.com/office/powerpoint/2010/main" val="3309036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AD373-13F8-22F7-F581-B45F0A39C9C1}"/>
              </a:ext>
            </a:extLst>
          </p:cNvPr>
          <p:cNvSpPr>
            <a:spLocks noGrp="1"/>
          </p:cNvSpPr>
          <p:nvPr>
            <p:ph type="title"/>
          </p:nvPr>
        </p:nvSpPr>
        <p:spPr/>
        <p:txBody>
          <a:bodyPr/>
          <a:lstStyle/>
          <a:p>
            <a:r>
              <a:rPr lang="en-US" dirty="0"/>
              <a:t>Guidelines</a:t>
            </a:r>
          </a:p>
        </p:txBody>
      </p:sp>
      <p:sp>
        <p:nvSpPr>
          <p:cNvPr id="3" name="Content Placeholder 2">
            <a:extLst>
              <a:ext uri="{FF2B5EF4-FFF2-40B4-BE49-F238E27FC236}">
                <a16:creationId xmlns:a16="http://schemas.microsoft.com/office/drawing/2014/main" id="{805D7B82-03A5-1483-A814-0221652D0572}"/>
              </a:ext>
            </a:extLst>
          </p:cNvPr>
          <p:cNvSpPr>
            <a:spLocks noGrp="1"/>
          </p:cNvSpPr>
          <p:nvPr>
            <p:ph idx="1"/>
          </p:nvPr>
        </p:nvSpPr>
        <p:spPr>
          <a:xfrm>
            <a:off x="838199" y="2204085"/>
            <a:ext cx="10515600" cy="4351338"/>
          </a:xfrm>
        </p:spPr>
        <p:txBody>
          <a:bodyPr/>
          <a:lstStyle/>
          <a:p>
            <a:r>
              <a:rPr lang="en-US" dirty="0"/>
              <a:t>Body mass index above 30 kg/m</a:t>
            </a:r>
            <a:r>
              <a:rPr lang="en-US" baseline="30000" dirty="0"/>
              <a:t>2</a:t>
            </a:r>
          </a:p>
          <a:p>
            <a:r>
              <a:rPr lang="en-US" dirty="0"/>
              <a:t>Awake PaCO2 above 45 mmHg at sea level</a:t>
            </a:r>
          </a:p>
          <a:p>
            <a:r>
              <a:rPr lang="en-US" dirty="0"/>
              <a:t>Exclusion of other causes of hypoventilation* </a:t>
            </a:r>
          </a:p>
        </p:txBody>
      </p:sp>
      <p:pic>
        <p:nvPicPr>
          <p:cNvPr id="4" name="Picture 3">
            <a:extLst>
              <a:ext uri="{FF2B5EF4-FFF2-40B4-BE49-F238E27FC236}">
                <a16:creationId xmlns:a16="http://schemas.microsoft.com/office/drawing/2014/main" id="{05BBF259-BBF5-BB3F-CA91-950CDB832153}"/>
              </a:ext>
            </a:extLst>
          </p:cNvPr>
          <p:cNvPicPr>
            <a:picLocks noChangeAspect="1"/>
          </p:cNvPicPr>
          <p:nvPr/>
        </p:nvPicPr>
        <p:blipFill>
          <a:blip r:embed="rId2"/>
          <a:stretch>
            <a:fillRect/>
          </a:stretch>
        </p:blipFill>
        <p:spPr>
          <a:xfrm>
            <a:off x="3505198" y="212655"/>
            <a:ext cx="7772400" cy="1838960"/>
          </a:xfrm>
          <a:prstGeom prst="rect">
            <a:avLst/>
          </a:prstGeom>
        </p:spPr>
      </p:pic>
      <p:pic>
        <p:nvPicPr>
          <p:cNvPr id="5" name="Picture 4">
            <a:extLst>
              <a:ext uri="{FF2B5EF4-FFF2-40B4-BE49-F238E27FC236}">
                <a16:creationId xmlns:a16="http://schemas.microsoft.com/office/drawing/2014/main" id="{DC8200AE-E544-1BD9-E135-E54943E46625}"/>
              </a:ext>
            </a:extLst>
          </p:cNvPr>
          <p:cNvPicPr>
            <a:picLocks noChangeAspect="1"/>
          </p:cNvPicPr>
          <p:nvPr/>
        </p:nvPicPr>
        <p:blipFill>
          <a:blip r:embed="rId3"/>
          <a:stretch>
            <a:fillRect/>
          </a:stretch>
        </p:blipFill>
        <p:spPr>
          <a:xfrm>
            <a:off x="492411" y="4001294"/>
            <a:ext cx="11207177" cy="2644051"/>
          </a:xfrm>
          <a:prstGeom prst="rect">
            <a:avLst/>
          </a:prstGeom>
        </p:spPr>
      </p:pic>
      <p:sp>
        <p:nvSpPr>
          <p:cNvPr id="7" name="Frame 6">
            <a:extLst>
              <a:ext uri="{FF2B5EF4-FFF2-40B4-BE49-F238E27FC236}">
                <a16:creationId xmlns:a16="http://schemas.microsoft.com/office/drawing/2014/main" id="{B394A9AB-D59E-E808-973A-8A31BAAA1D5E}"/>
              </a:ext>
            </a:extLst>
          </p:cNvPr>
          <p:cNvSpPr/>
          <p:nvPr/>
        </p:nvSpPr>
        <p:spPr>
          <a:xfrm>
            <a:off x="607080" y="5418511"/>
            <a:ext cx="5488920" cy="804489"/>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30606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2CFEB-163C-2692-C56A-999DC823DCBD}"/>
              </a:ext>
            </a:extLst>
          </p:cNvPr>
          <p:cNvSpPr>
            <a:spLocks noGrp="1"/>
          </p:cNvSpPr>
          <p:nvPr>
            <p:ph type="title"/>
          </p:nvPr>
        </p:nvSpPr>
        <p:spPr/>
        <p:txBody>
          <a:bodyPr/>
          <a:lstStyle/>
          <a:p>
            <a:r>
              <a:rPr lang="en-US" dirty="0"/>
              <a:t>COPD</a:t>
            </a:r>
          </a:p>
        </p:txBody>
      </p:sp>
      <p:sp>
        <p:nvSpPr>
          <p:cNvPr id="6" name="Content Placeholder 2">
            <a:extLst>
              <a:ext uri="{FF2B5EF4-FFF2-40B4-BE49-F238E27FC236}">
                <a16:creationId xmlns:a16="http://schemas.microsoft.com/office/drawing/2014/main" id="{D4470910-CB05-2FE1-4618-2564A586071C}"/>
              </a:ext>
            </a:extLst>
          </p:cNvPr>
          <p:cNvSpPr txBox="1">
            <a:spLocks/>
          </p:cNvSpPr>
          <p:nvPr/>
        </p:nvSpPr>
        <p:spPr>
          <a:xfrm>
            <a:off x="6268841" y="2807095"/>
            <a:ext cx="5257800" cy="367030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13 RCTs; NIV vs std care</a:t>
            </a:r>
          </a:p>
          <a:p>
            <a:r>
              <a:rPr lang="en-US" dirty="0"/>
              <a:t>Mortality risk: RR, 0.86; 95% CI, 0.58 to 1.27; </a:t>
            </a:r>
          </a:p>
          <a:p>
            <a:r>
              <a:rPr lang="en-US" dirty="0"/>
              <a:t>Decrease in hospitalizations: mean difference, 1.26 fewer; 95% CI, 2.59 fewer to 0.08 more hospitalizations</a:t>
            </a:r>
          </a:p>
          <a:p>
            <a:r>
              <a:rPr lang="en-US" dirty="0"/>
              <a:t>Improved QOL: standard MD [SMD], 0.48; 95% CI, 0.09 to 0.88</a:t>
            </a:r>
          </a:p>
          <a:p>
            <a:r>
              <a:rPr lang="en-US" dirty="0"/>
              <a:t>improvement in dyspnea SMD, −0.51; 95% CI, −0.95 to −0.06</a:t>
            </a:r>
          </a:p>
          <a:p>
            <a:endParaRPr lang="en-US" dirty="0"/>
          </a:p>
        </p:txBody>
      </p:sp>
      <p:pic>
        <p:nvPicPr>
          <p:cNvPr id="7" name="Picture 6">
            <a:extLst>
              <a:ext uri="{FF2B5EF4-FFF2-40B4-BE49-F238E27FC236}">
                <a16:creationId xmlns:a16="http://schemas.microsoft.com/office/drawing/2014/main" id="{50BB0B5A-1C15-AAE1-CC01-FA3671445560}"/>
              </a:ext>
            </a:extLst>
          </p:cNvPr>
          <p:cNvPicPr>
            <a:picLocks noChangeAspect="1"/>
          </p:cNvPicPr>
          <p:nvPr/>
        </p:nvPicPr>
        <p:blipFill>
          <a:blip r:embed="rId3"/>
          <a:stretch>
            <a:fillRect/>
          </a:stretch>
        </p:blipFill>
        <p:spPr>
          <a:xfrm>
            <a:off x="2984500" y="558936"/>
            <a:ext cx="7772400" cy="1880257"/>
          </a:xfrm>
          <a:prstGeom prst="rect">
            <a:avLst/>
          </a:prstGeom>
        </p:spPr>
      </p:pic>
      <p:pic>
        <p:nvPicPr>
          <p:cNvPr id="8" name="Picture 7">
            <a:extLst>
              <a:ext uri="{FF2B5EF4-FFF2-40B4-BE49-F238E27FC236}">
                <a16:creationId xmlns:a16="http://schemas.microsoft.com/office/drawing/2014/main" id="{2409EBE5-9035-ED35-8020-94E9D84B1267}"/>
              </a:ext>
            </a:extLst>
          </p:cNvPr>
          <p:cNvPicPr>
            <a:picLocks noChangeAspect="1"/>
          </p:cNvPicPr>
          <p:nvPr/>
        </p:nvPicPr>
        <p:blipFill>
          <a:blip r:embed="rId4"/>
          <a:stretch>
            <a:fillRect/>
          </a:stretch>
        </p:blipFill>
        <p:spPr>
          <a:xfrm>
            <a:off x="76200" y="3739358"/>
            <a:ext cx="2908300" cy="1358900"/>
          </a:xfrm>
          <a:prstGeom prst="rect">
            <a:avLst/>
          </a:prstGeom>
        </p:spPr>
      </p:pic>
      <p:pic>
        <p:nvPicPr>
          <p:cNvPr id="9" name="Picture 8">
            <a:extLst>
              <a:ext uri="{FF2B5EF4-FFF2-40B4-BE49-F238E27FC236}">
                <a16:creationId xmlns:a16="http://schemas.microsoft.com/office/drawing/2014/main" id="{C0B6B98D-F169-D068-CF2C-AB7784407A51}"/>
              </a:ext>
            </a:extLst>
          </p:cNvPr>
          <p:cNvPicPr>
            <a:picLocks noChangeAspect="1"/>
          </p:cNvPicPr>
          <p:nvPr/>
        </p:nvPicPr>
        <p:blipFill>
          <a:blip r:embed="rId5"/>
          <a:stretch>
            <a:fillRect/>
          </a:stretch>
        </p:blipFill>
        <p:spPr>
          <a:xfrm>
            <a:off x="3504656" y="2538683"/>
            <a:ext cx="2244029" cy="4009096"/>
          </a:xfrm>
          <a:prstGeom prst="rect">
            <a:avLst/>
          </a:prstGeom>
        </p:spPr>
      </p:pic>
      <p:sp>
        <p:nvSpPr>
          <p:cNvPr id="10" name="Frame 9">
            <a:extLst>
              <a:ext uri="{FF2B5EF4-FFF2-40B4-BE49-F238E27FC236}">
                <a16:creationId xmlns:a16="http://schemas.microsoft.com/office/drawing/2014/main" id="{E57E176C-62A0-7A0A-E6A2-726DC9DA5303}"/>
              </a:ext>
            </a:extLst>
          </p:cNvPr>
          <p:cNvSpPr/>
          <p:nvPr/>
        </p:nvSpPr>
        <p:spPr>
          <a:xfrm>
            <a:off x="3698857" y="2538683"/>
            <a:ext cx="2049828" cy="890317"/>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AE4921E3-8A3A-DC49-936D-8B802BFD8CC3}"/>
              </a:ext>
            </a:extLst>
          </p:cNvPr>
          <p:cNvSpPr/>
          <p:nvPr/>
        </p:nvSpPr>
        <p:spPr>
          <a:xfrm>
            <a:off x="3698857" y="5954984"/>
            <a:ext cx="2049828" cy="692286"/>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996198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2800F8-EDA1-5207-AAC6-2FD1BC16D21A}"/>
              </a:ext>
            </a:extLst>
          </p:cNvPr>
          <p:cNvPicPr>
            <a:picLocks noChangeAspect="1"/>
          </p:cNvPicPr>
          <p:nvPr/>
        </p:nvPicPr>
        <p:blipFill rotWithShape="1">
          <a:blip r:embed="rId3"/>
          <a:srcRect t="6389" b="30343"/>
          <a:stretch/>
        </p:blipFill>
        <p:spPr>
          <a:xfrm>
            <a:off x="4432545" y="787400"/>
            <a:ext cx="7033089" cy="5816600"/>
          </a:xfrm>
          <a:prstGeom prst="rect">
            <a:avLst/>
          </a:prstGeom>
        </p:spPr>
      </p:pic>
      <p:pic>
        <p:nvPicPr>
          <p:cNvPr id="8" name="Picture 7">
            <a:extLst>
              <a:ext uri="{FF2B5EF4-FFF2-40B4-BE49-F238E27FC236}">
                <a16:creationId xmlns:a16="http://schemas.microsoft.com/office/drawing/2014/main" id="{8F56B5A1-27A2-2A1B-F33A-A3217EFB81B8}"/>
              </a:ext>
            </a:extLst>
          </p:cNvPr>
          <p:cNvPicPr>
            <a:picLocks noChangeAspect="1"/>
          </p:cNvPicPr>
          <p:nvPr/>
        </p:nvPicPr>
        <p:blipFill>
          <a:blip r:embed="rId4"/>
          <a:stretch>
            <a:fillRect/>
          </a:stretch>
        </p:blipFill>
        <p:spPr>
          <a:xfrm>
            <a:off x="177800" y="347887"/>
            <a:ext cx="4065112" cy="1442813"/>
          </a:xfrm>
          <a:prstGeom prst="rect">
            <a:avLst/>
          </a:prstGeom>
        </p:spPr>
      </p:pic>
      <p:sp>
        <p:nvSpPr>
          <p:cNvPr id="9" name="Frame 8">
            <a:extLst>
              <a:ext uri="{FF2B5EF4-FFF2-40B4-BE49-F238E27FC236}">
                <a16:creationId xmlns:a16="http://schemas.microsoft.com/office/drawing/2014/main" id="{EA53C5FB-82BB-F30E-F645-34C0DB4598EF}"/>
              </a:ext>
            </a:extLst>
          </p:cNvPr>
          <p:cNvSpPr/>
          <p:nvPr/>
        </p:nvSpPr>
        <p:spPr>
          <a:xfrm>
            <a:off x="9223356" y="4037283"/>
            <a:ext cx="2117743" cy="699817"/>
          </a:xfrm>
          <a:prstGeom prst="frame">
            <a:avLst>
              <a:gd name="adj1" fmla="val 2260"/>
            </a:avLst>
          </a:prstGeom>
          <a:solidFill>
            <a:srgbClr val="FF0000">
              <a:alpha val="52000"/>
            </a:srgbClr>
          </a:solidFill>
          <a:ln w="6350">
            <a:solidFill>
              <a:srgbClr val="FF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94372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DF47D4C-30EE-8A42-9B93-F8D6D946A3ED}">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10588</TotalTime>
  <Words>7539</Words>
  <Application>Microsoft Macintosh PowerPoint</Application>
  <PresentationFormat>Widescreen</PresentationFormat>
  <Paragraphs>795</Paragraphs>
  <Slides>48</Slides>
  <Notes>37</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Arial</vt:lpstr>
      <vt:lpstr>Calibri</vt:lpstr>
      <vt:lpstr>Calibri Light</vt:lpstr>
      <vt:lpstr>Helvetica</vt:lpstr>
      <vt:lpstr>Helvetica Neue</vt:lpstr>
      <vt:lpstr>Lato</vt:lpstr>
      <vt:lpstr>Open Sans</vt:lpstr>
      <vt:lpstr>Times</vt:lpstr>
      <vt:lpstr>Times New Roman</vt:lpstr>
      <vt:lpstr>Office Theme</vt:lpstr>
      <vt:lpstr>PowerPoint Presentation</vt:lpstr>
      <vt:lpstr>Why should inpatient hypercapnia matter to outpatient providers? </vt:lpstr>
      <vt:lpstr>Roadmap &amp; Learning Goals</vt:lpstr>
      <vt:lpstr>Hypercapnic Respiratory Failure</vt:lpstr>
      <vt:lpstr>Causes of Hypercapnic Respiratory Failure</vt:lpstr>
      <vt:lpstr>How common is outpatient hypercapnia?</vt:lpstr>
      <vt:lpstr>Guidelines</vt:lpstr>
      <vt:lpstr>COPD</vt:lpstr>
      <vt:lpstr>PowerPoint Presentation</vt:lpstr>
      <vt:lpstr>How often do patients fall into a group with evidence-based of treatment?</vt:lpstr>
      <vt:lpstr>How common are admissions with hypercapnia?</vt:lpstr>
      <vt:lpstr>Support for frailty framework</vt:lpstr>
      <vt:lpstr>Acute Exacerbations: guidance for inpatient management</vt:lpstr>
      <vt:lpstr>Post-exacerbation Management: OHS</vt:lpstr>
      <vt:lpstr>PowerPoint Presentation</vt:lpstr>
      <vt:lpstr>PowerPoint Presentation</vt:lpstr>
      <vt:lpstr>Inpatient Diagnostic Pathway for S.D.B. w Hypoventilation</vt:lpstr>
      <vt:lpstr>PowerPoint Presentation</vt:lpstr>
      <vt:lpstr>Post-AECOPD trials</vt:lpstr>
      <vt:lpstr>Hypercapnia Trajectories</vt:lpstr>
      <vt:lpstr>Timing of NIV: COPD vs OHS</vt:lpstr>
      <vt:lpstr>PowerPoint Presentation</vt:lpstr>
      <vt:lpstr>Who are “all-comers with inpt hypercapnia”?</vt:lpstr>
      <vt:lpstr>Who gets on NIV?</vt:lpstr>
      <vt:lpstr>What does it matter? </vt:lpstr>
      <vt:lpstr>Admissions with hypercapnia indicate high risk of morbidity; may be driven by treatable conditions</vt:lpstr>
      <vt:lpstr>PowerPoint Presentation</vt:lpstr>
      <vt:lpstr>Sleep Disordered Breathing and Obesity?</vt:lpstr>
      <vt:lpstr>Why does this matter to sleep provider?</vt:lpstr>
      <vt:lpstr>PowerPoint Presentation</vt:lpstr>
      <vt:lpstr>Our Research</vt:lpstr>
      <vt:lpstr>Data Request</vt:lpstr>
      <vt:lpstr>Patients:</vt:lpstr>
      <vt:lpstr>Comorbidities</vt:lpstr>
      <vt:lpstr>Inpatient Management</vt:lpstr>
      <vt:lpstr>Who do guidelines apply to?</vt:lpstr>
      <vt:lpstr>Limitations and next steps</vt:lpstr>
      <vt:lpstr>Roadmap &amp; Learning Goals</vt:lpstr>
      <vt:lpstr>All-comers with Decompensated Hypercapnia? </vt:lpstr>
      <vt:lpstr>PowerPoint Presentation</vt:lpstr>
      <vt:lpstr>PowerPoint Presentation</vt:lpstr>
      <vt:lpstr>PowerPoint Presentation</vt:lpstr>
      <vt:lpstr>What do we do about the multiple component cause folks?</vt:lpstr>
      <vt:lpstr>Leaky Pipeline from admission to treatment</vt:lpstr>
      <vt:lpstr>What is ‘hypercapnic respiratory failure’?</vt:lpstr>
      <vt:lpstr>Research Aims: </vt:lpstr>
      <vt:lpstr>Roadmap &amp; Learning Goals</vt:lpstr>
      <vt:lpstr>Links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Better Identification of Inpatient Hypercapnic Respiratory Failure</dc:title>
  <dc:creator>BRIAN LOCKE</dc:creator>
  <cp:lastModifiedBy>BRIAN LOCKE</cp:lastModifiedBy>
  <cp:revision>16</cp:revision>
  <dcterms:created xsi:type="dcterms:W3CDTF">2023-01-27T16:50:59Z</dcterms:created>
  <dcterms:modified xsi:type="dcterms:W3CDTF">2023-03-28T19:36:59Z</dcterms:modified>
</cp:coreProperties>
</file>